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6" r:id="rId3"/>
    <p:sldId id="273" r:id="rId4"/>
    <p:sldId id="272" r:id="rId5"/>
  </p:sldIdLst>
  <p:sldSz cx="10688638" cy="7562850"/>
  <p:notesSz cx="7562850" cy="106886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/>
    <p:restoredTop sz="94610"/>
  </p:normalViewPr>
  <p:slideViewPr>
    <p:cSldViewPr snapToGrid="0" snapToObjects="1">
      <p:cViewPr>
        <p:scale>
          <a:sx n="132" d="100"/>
          <a:sy n="132" d="100"/>
        </p:scale>
        <p:origin x="1136" y="-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58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AC9C8-E75A-CEC3-3FA9-5C58CAD2B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D7D490-C07D-194C-E4A6-F963102F3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CB3AF0-E2F3-C12B-10A2-1F144908A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B68E1-80AD-9385-9B78-04A6AA7651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2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B5B90-46C2-5358-4296-9423E2B84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45A99-AD6B-B199-418C-B85A43EEC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DB9FC-DD3C-6CA0-DFEB-B870FE0DB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24327-18F7-4B90-D41D-D0F0F36038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5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16F6A-15BA-19EA-18FE-E4D1F40C3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EA4AA6-7E83-C711-0333-9399D741C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06C38F-6C65-0598-80E1-691FD58A9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3D0C8-4285-AF0B-BA45-68A6D4009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1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2376095" y="251813"/>
            <a:ext cx="0" cy="315115"/>
          </a:xfrm>
          <a:prstGeom prst="line">
            <a:avLst/>
          </a:prstGeom>
          <a:noFill/>
          <a:ln w="12700">
            <a:solidFill>
              <a:srgbClr val="E4EAF2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1" descr="/home/claude/brochure/images/milesight_logo_clean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85831" y="251813"/>
            <a:ext cx="1217489" cy="31511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502920" y="713232"/>
            <a:ext cx="9683496" cy="0"/>
          </a:xfrm>
          <a:prstGeom prst="line">
            <a:avLst/>
          </a:prstGeom>
          <a:noFill/>
          <a:ln w="9525">
            <a:solidFill>
              <a:srgbClr val="E4EAF2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Text 6"/>
          <p:cNvSpPr/>
          <p:nvPr/>
        </p:nvSpPr>
        <p:spPr>
          <a:xfrm>
            <a:off x="502920" y="859537"/>
            <a:ext cx="452628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4000" b="1" kern="0" spc="-100" dirty="0">
                <a:solidFill>
                  <a:srgbClr val="0F1B2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Global </a:t>
            </a:r>
            <a:r>
              <a:rPr lang="en-US" sz="4000" b="1" kern="0" spc="-100" dirty="0">
                <a:solidFill>
                  <a:srgbClr val="F7941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LPR</a:t>
            </a:r>
            <a:r>
              <a:rPr lang="en-US" sz="4000" b="1" kern="0" spc="-100" dirty="0">
                <a:solidFill>
                  <a:srgbClr val="0F1B2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,</a:t>
            </a:r>
            <a:endParaRPr lang="en-US" sz="4000" dirty="0"/>
          </a:p>
          <a:p>
            <a:pPr marL="0" indent="0">
              <a:buNone/>
            </a:pPr>
            <a:r>
              <a:rPr lang="en-US" sz="4000" b="1" kern="0" spc="-100" dirty="0">
                <a:solidFill>
                  <a:srgbClr val="0F1B2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One </a:t>
            </a:r>
            <a:r>
              <a:rPr lang="en-US" sz="4000" b="1" i="1" kern="0" spc="-100" dirty="0">
                <a:solidFill>
                  <a:srgbClr val="0F1B2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Recorder.</a:t>
            </a:r>
            <a:endParaRPr lang="en-US" sz="4000" dirty="0"/>
          </a:p>
        </p:txBody>
      </p:sp>
      <p:sp>
        <p:nvSpPr>
          <p:cNvPr id="11" name="Text 7"/>
          <p:cNvSpPr/>
          <p:nvPr/>
        </p:nvSpPr>
        <p:spPr>
          <a:xfrm>
            <a:off x="502920" y="2228839"/>
            <a:ext cx="452628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00"/>
              </a:spcAft>
              <a:buNone/>
            </a:pPr>
            <a:r>
              <a:rPr lang="en-US" sz="11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Milesight LPR Cameras + EMSTONE NVR</a:t>
            </a:r>
            <a:r>
              <a:rPr lang="en-US" sz="1100" dirty="0">
                <a:solidFill>
                  <a:srgbClr val="4A56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form a complete license-plate recognition pipeline. The camera handles on-device recognition; the NVR records, indexes, and acts on every event — natively, with no extra LPR server or per-plate license.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502920" y="3151060"/>
            <a:ext cx="4526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00" dirty="0">
                <a:solidFill>
                  <a:srgbClr val="8593A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RECOGNIZED any kind of plate</a:t>
            </a:r>
            <a:endParaRPr lang="en-US" sz="800" dirty="0"/>
          </a:p>
        </p:txBody>
      </p:sp>
      <p:pic>
        <p:nvPicPr>
          <p:cNvPr id="13" name="Image 2" descr="/home/claude/brochure/images/lpr_korea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2920" y="3407092"/>
            <a:ext cx="1459992" cy="912495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502920" y="3407092"/>
            <a:ext cx="1459992" cy="912495"/>
          </a:xfrm>
          <a:prstGeom prst="rect">
            <a:avLst/>
          </a:prstGeom>
          <a:ln w="6350">
            <a:solidFill>
              <a:srgbClr val="E4EAF2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" name="Shape 10"/>
          <p:cNvSpPr/>
          <p:nvPr/>
        </p:nvSpPr>
        <p:spPr>
          <a:xfrm>
            <a:off x="557784" y="3461956"/>
            <a:ext cx="320040" cy="164592"/>
          </a:xfrm>
          <a:prstGeom prst="rect">
            <a:avLst/>
          </a:prstGeom>
          <a:solidFill>
            <a:srgbClr val="FFFFFF"/>
          </a:solidFill>
          <a:ln w="9525">
            <a:solidFill>
              <a:srgbClr val="F7941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Text 11"/>
          <p:cNvSpPr/>
          <p:nvPr/>
        </p:nvSpPr>
        <p:spPr>
          <a:xfrm>
            <a:off x="557784" y="3461956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100" dirty="0">
                <a:solidFill>
                  <a:srgbClr val="F7941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KR</a:t>
            </a:r>
            <a:endParaRPr lang="en-US" sz="800" dirty="0"/>
          </a:p>
        </p:txBody>
      </p:sp>
      <p:sp>
        <p:nvSpPr>
          <p:cNvPr id="17" name="Shape 12"/>
          <p:cNvSpPr/>
          <p:nvPr/>
        </p:nvSpPr>
        <p:spPr>
          <a:xfrm>
            <a:off x="557784" y="4100131"/>
            <a:ext cx="722376" cy="182880"/>
          </a:xfrm>
          <a:prstGeom prst="rect">
            <a:avLst/>
          </a:prstGeom>
          <a:solidFill>
            <a:srgbClr val="FFD83D"/>
          </a:solidFill>
          <a:ln w="12700">
            <a:solidFill>
              <a:srgbClr val="FFD83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" name="Text 13"/>
          <p:cNvSpPr/>
          <p:nvPr/>
        </p:nvSpPr>
        <p:spPr>
          <a:xfrm>
            <a:off x="557784" y="4100131"/>
            <a:ext cx="72237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0F1B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110도 4742</a:t>
            </a:r>
            <a:endParaRPr lang="en-US" sz="850" dirty="0"/>
          </a:p>
        </p:txBody>
      </p:sp>
      <p:pic>
        <p:nvPicPr>
          <p:cNvPr id="19" name="Image 3" descr="/home/claude/brochure/images/lpr_thailan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36064" y="3407092"/>
            <a:ext cx="1459992" cy="912495"/>
          </a:xfrm>
          <a:prstGeom prst="rect">
            <a:avLst/>
          </a:prstGeom>
        </p:spPr>
      </p:pic>
      <p:sp>
        <p:nvSpPr>
          <p:cNvPr id="20" name="Shape 14"/>
          <p:cNvSpPr/>
          <p:nvPr/>
        </p:nvSpPr>
        <p:spPr>
          <a:xfrm>
            <a:off x="2036064" y="3407092"/>
            <a:ext cx="1459992" cy="912495"/>
          </a:xfrm>
          <a:prstGeom prst="rect">
            <a:avLst/>
          </a:prstGeom>
          <a:ln w="6350">
            <a:solidFill>
              <a:srgbClr val="E4EAF2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1" name="Shape 15"/>
          <p:cNvSpPr/>
          <p:nvPr/>
        </p:nvSpPr>
        <p:spPr>
          <a:xfrm>
            <a:off x="2090928" y="3461956"/>
            <a:ext cx="320040" cy="164592"/>
          </a:xfrm>
          <a:prstGeom prst="rect">
            <a:avLst/>
          </a:prstGeom>
          <a:solidFill>
            <a:srgbClr val="FFFFFF"/>
          </a:solidFill>
          <a:ln w="9525">
            <a:solidFill>
              <a:srgbClr val="F7941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2" name="Text 16"/>
          <p:cNvSpPr/>
          <p:nvPr/>
        </p:nvSpPr>
        <p:spPr>
          <a:xfrm>
            <a:off x="2090928" y="3461956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100" dirty="0">
                <a:solidFill>
                  <a:srgbClr val="F7941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</a:t>
            </a:r>
            <a:endParaRPr lang="en-US" sz="800" dirty="0"/>
          </a:p>
        </p:txBody>
      </p:sp>
      <p:sp>
        <p:nvSpPr>
          <p:cNvPr id="23" name="Shape 17"/>
          <p:cNvSpPr/>
          <p:nvPr/>
        </p:nvSpPr>
        <p:spPr>
          <a:xfrm>
            <a:off x="2090928" y="4100131"/>
            <a:ext cx="722376" cy="182880"/>
          </a:xfrm>
          <a:prstGeom prst="rect">
            <a:avLst/>
          </a:prstGeom>
          <a:solidFill>
            <a:srgbClr val="FFD83D"/>
          </a:solidFill>
          <a:ln w="12700">
            <a:solidFill>
              <a:srgbClr val="FFD83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4" name="Text 18"/>
          <p:cNvSpPr/>
          <p:nvPr/>
        </p:nvSpPr>
        <p:spPr>
          <a:xfrm>
            <a:off x="2090928" y="4100131"/>
            <a:ext cx="72237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0F1B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1ฒฮ 7350</a:t>
            </a:r>
            <a:endParaRPr lang="en-US" sz="850" dirty="0"/>
          </a:p>
        </p:txBody>
      </p:sp>
      <p:pic>
        <p:nvPicPr>
          <p:cNvPr id="25" name="Image 4" descr="/home/claude/brochure/images/lpr_japan_search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569208" y="3407092"/>
            <a:ext cx="1459992" cy="912495"/>
          </a:xfrm>
          <a:prstGeom prst="rect">
            <a:avLst/>
          </a:prstGeom>
        </p:spPr>
      </p:pic>
      <p:sp>
        <p:nvSpPr>
          <p:cNvPr id="26" name="Shape 19"/>
          <p:cNvSpPr/>
          <p:nvPr/>
        </p:nvSpPr>
        <p:spPr>
          <a:xfrm>
            <a:off x="3569208" y="3407092"/>
            <a:ext cx="1459992" cy="912495"/>
          </a:xfrm>
          <a:prstGeom prst="rect">
            <a:avLst/>
          </a:prstGeom>
          <a:ln w="6350">
            <a:solidFill>
              <a:srgbClr val="E4EAF2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7" name="Shape 20"/>
          <p:cNvSpPr/>
          <p:nvPr/>
        </p:nvSpPr>
        <p:spPr>
          <a:xfrm>
            <a:off x="3624072" y="3461956"/>
            <a:ext cx="320040" cy="164592"/>
          </a:xfrm>
          <a:prstGeom prst="rect">
            <a:avLst/>
          </a:prstGeom>
          <a:solidFill>
            <a:srgbClr val="FFFFFF"/>
          </a:solidFill>
          <a:ln w="9525">
            <a:solidFill>
              <a:srgbClr val="F7941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" name="Text 21"/>
          <p:cNvSpPr/>
          <p:nvPr/>
        </p:nvSpPr>
        <p:spPr>
          <a:xfrm>
            <a:off x="3624072" y="3461956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100" dirty="0">
                <a:solidFill>
                  <a:srgbClr val="F7941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JP</a:t>
            </a:r>
            <a:endParaRPr lang="en-US" sz="800" dirty="0"/>
          </a:p>
        </p:txBody>
      </p:sp>
      <p:sp>
        <p:nvSpPr>
          <p:cNvPr id="29" name="Shape 22"/>
          <p:cNvSpPr/>
          <p:nvPr/>
        </p:nvSpPr>
        <p:spPr>
          <a:xfrm>
            <a:off x="3624072" y="4100131"/>
            <a:ext cx="722376" cy="182880"/>
          </a:xfrm>
          <a:prstGeom prst="rect">
            <a:avLst/>
          </a:prstGeom>
          <a:solidFill>
            <a:srgbClr val="FFD83D"/>
          </a:solidFill>
          <a:ln w="12700">
            <a:solidFill>
              <a:srgbClr val="FFD83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" name="Text 23"/>
          <p:cNvSpPr/>
          <p:nvPr/>
        </p:nvSpPr>
        <p:spPr>
          <a:xfrm>
            <a:off x="3624072" y="4100131"/>
            <a:ext cx="72237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0F1B2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神戸 504</a:t>
            </a:r>
            <a:endParaRPr lang="en-US" sz="850" dirty="0"/>
          </a:p>
        </p:txBody>
      </p:sp>
      <p:sp>
        <p:nvSpPr>
          <p:cNvPr id="31" name="Shape 24"/>
          <p:cNvSpPr/>
          <p:nvPr/>
        </p:nvSpPr>
        <p:spPr>
          <a:xfrm>
            <a:off x="502920" y="4732972"/>
            <a:ext cx="22860" cy="640080"/>
          </a:xfrm>
          <a:prstGeom prst="rect">
            <a:avLst/>
          </a:prstGeom>
          <a:solidFill>
            <a:srgbClr val="F7941D"/>
          </a:solidFill>
          <a:ln w="12700">
            <a:solidFill>
              <a:srgbClr val="F7941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2" name="Text 25"/>
          <p:cNvSpPr/>
          <p:nvPr/>
        </p:nvSpPr>
        <p:spPr>
          <a:xfrm>
            <a:off x="594360" y="4687252"/>
            <a:ext cx="1325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kern="0" spc="-50" dirty="0">
                <a:solidFill>
                  <a:srgbClr val="0F1B2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No</a:t>
            </a:r>
            <a:endParaRPr lang="en-US" sz="1800" dirty="0"/>
          </a:p>
        </p:txBody>
      </p:sp>
      <p:sp>
        <p:nvSpPr>
          <p:cNvPr id="33" name="Text 26"/>
          <p:cNvSpPr/>
          <p:nvPr/>
        </p:nvSpPr>
        <p:spPr>
          <a:xfrm>
            <a:off x="594360" y="5053012"/>
            <a:ext cx="1325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4A56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LPR server required</a:t>
            </a:r>
            <a:endParaRPr lang="en-US" sz="900" dirty="0"/>
          </a:p>
        </p:txBody>
      </p:sp>
      <p:sp>
        <p:nvSpPr>
          <p:cNvPr id="34" name="Shape 27"/>
          <p:cNvSpPr/>
          <p:nvPr/>
        </p:nvSpPr>
        <p:spPr>
          <a:xfrm>
            <a:off x="2057400" y="4732972"/>
            <a:ext cx="22860" cy="640080"/>
          </a:xfrm>
          <a:prstGeom prst="rect">
            <a:avLst/>
          </a:prstGeom>
          <a:solidFill>
            <a:srgbClr val="F7941D"/>
          </a:solidFill>
          <a:ln w="12700">
            <a:solidFill>
              <a:srgbClr val="F7941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" name="Text 28"/>
          <p:cNvSpPr/>
          <p:nvPr/>
        </p:nvSpPr>
        <p:spPr>
          <a:xfrm>
            <a:off x="2148840" y="4687252"/>
            <a:ext cx="1325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kern="0" spc="-50" dirty="0">
                <a:solidFill>
                  <a:srgbClr val="0F1B2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No</a:t>
            </a:r>
            <a:endParaRPr lang="en-US" sz="1800" dirty="0"/>
          </a:p>
        </p:txBody>
      </p:sp>
      <p:sp>
        <p:nvSpPr>
          <p:cNvPr id="36" name="Text 29"/>
          <p:cNvSpPr/>
          <p:nvPr/>
        </p:nvSpPr>
        <p:spPr>
          <a:xfrm>
            <a:off x="2148840" y="5053012"/>
            <a:ext cx="1325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4A56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Per-plate or cloud fees</a:t>
            </a:r>
            <a:endParaRPr lang="en-US" sz="900" dirty="0"/>
          </a:p>
        </p:txBody>
      </p:sp>
      <p:sp>
        <p:nvSpPr>
          <p:cNvPr id="37" name="Shape 30"/>
          <p:cNvSpPr/>
          <p:nvPr/>
        </p:nvSpPr>
        <p:spPr>
          <a:xfrm>
            <a:off x="3611880" y="4732972"/>
            <a:ext cx="22860" cy="640080"/>
          </a:xfrm>
          <a:prstGeom prst="rect">
            <a:avLst/>
          </a:prstGeom>
          <a:solidFill>
            <a:srgbClr val="F7941D"/>
          </a:solidFill>
          <a:ln w="12700">
            <a:solidFill>
              <a:srgbClr val="F7941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" name="Text 31"/>
          <p:cNvSpPr/>
          <p:nvPr/>
        </p:nvSpPr>
        <p:spPr>
          <a:xfrm>
            <a:off x="3703320" y="4687252"/>
            <a:ext cx="1325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kern="0" spc="-50" dirty="0">
                <a:solidFill>
                  <a:srgbClr val="0F1B2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Yes</a:t>
            </a:r>
            <a:endParaRPr lang="en-US" sz="1800" dirty="0"/>
          </a:p>
        </p:txBody>
      </p:sp>
      <p:sp>
        <p:nvSpPr>
          <p:cNvPr id="39" name="Text 32"/>
          <p:cNvSpPr/>
          <p:nvPr/>
        </p:nvSpPr>
        <p:spPr>
          <a:xfrm>
            <a:off x="3703320" y="5053012"/>
            <a:ext cx="1325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4A56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Verified field-deployed</a:t>
            </a:r>
            <a:endParaRPr lang="en-US" sz="900" dirty="0"/>
          </a:p>
        </p:txBody>
      </p:sp>
      <p:sp>
        <p:nvSpPr>
          <p:cNvPr id="40" name="Shape 33"/>
          <p:cNvSpPr/>
          <p:nvPr/>
        </p:nvSpPr>
        <p:spPr>
          <a:xfrm>
            <a:off x="5476558" y="910745"/>
            <a:ext cx="4654296" cy="6126480"/>
          </a:xfrm>
          <a:prstGeom prst="rect">
            <a:avLst/>
          </a:prstGeom>
          <a:solidFill>
            <a:srgbClr val="F7F9FC"/>
          </a:solidFill>
          <a:ln w="6350">
            <a:solidFill>
              <a:srgbClr val="E4EAF2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" name="Shape 34"/>
          <p:cNvSpPr/>
          <p:nvPr/>
        </p:nvSpPr>
        <p:spPr>
          <a:xfrm>
            <a:off x="5532120" y="868680"/>
            <a:ext cx="4654296" cy="36576"/>
          </a:xfrm>
          <a:prstGeom prst="rect">
            <a:avLst/>
          </a:prstGeom>
          <a:solidFill>
            <a:srgbClr val="F7941D"/>
          </a:solidFill>
          <a:ln w="12700">
            <a:solidFill>
              <a:srgbClr val="F7941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2" name="Text 35"/>
          <p:cNvSpPr/>
          <p:nvPr/>
        </p:nvSpPr>
        <p:spPr>
          <a:xfrm>
            <a:off x="5897880" y="1143000"/>
            <a:ext cx="392277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50" dirty="0">
                <a:solidFill>
                  <a:srgbClr val="F7941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HOW IT CONNECTS</a:t>
            </a:r>
            <a:endParaRPr lang="en-US" sz="900" dirty="0"/>
          </a:p>
        </p:txBody>
      </p:sp>
      <p:sp>
        <p:nvSpPr>
          <p:cNvPr id="43" name="Text 36"/>
          <p:cNvSpPr/>
          <p:nvPr/>
        </p:nvSpPr>
        <p:spPr>
          <a:xfrm>
            <a:off x="5897880" y="1399032"/>
            <a:ext cx="392277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kern="0" spc="-50" dirty="0">
                <a:solidFill>
                  <a:srgbClr val="0F1B2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Integration Method</a:t>
            </a:r>
            <a:endParaRPr lang="en-US" sz="2200" dirty="0"/>
          </a:p>
        </p:txBody>
      </p:sp>
      <p:sp>
        <p:nvSpPr>
          <p:cNvPr id="44" name="Shape 37"/>
          <p:cNvSpPr/>
          <p:nvPr/>
        </p:nvSpPr>
        <p:spPr>
          <a:xfrm>
            <a:off x="5897880" y="4171962"/>
            <a:ext cx="1600200" cy="1417320"/>
          </a:xfrm>
          <a:prstGeom prst="rect">
            <a:avLst/>
          </a:prstGeom>
          <a:solidFill>
            <a:srgbClr val="FFFFFF"/>
          </a:solidFill>
          <a:ln w="19050">
            <a:solidFill>
              <a:srgbClr val="0F1B2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9" name="Text 42"/>
          <p:cNvSpPr/>
          <p:nvPr/>
        </p:nvSpPr>
        <p:spPr>
          <a:xfrm>
            <a:off x="5897880" y="4857762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-30" dirty="0">
                <a:solidFill>
                  <a:srgbClr val="0F1B2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Milesight LPR</a:t>
            </a:r>
            <a:endParaRPr lang="en-US" sz="1200" dirty="0"/>
          </a:p>
        </p:txBody>
      </p:sp>
      <p:sp>
        <p:nvSpPr>
          <p:cNvPr id="50" name="Text 43"/>
          <p:cNvSpPr/>
          <p:nvPr/>
        </p:nvSpPr>
        <p:spPr>
          <a:xfrm>
            <a:off x="5897880" y="5132082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kern="0" spc="100" dirty="0">
                <a:solidFill>
                  <a:srgbClr val="8593A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ON-EDGE RECOGNITION</a:t>
            </a:r>
            <a:endParaRPr lang="en-US" sz="700" dirty="0"/>
          </a:p>
        </p:txBody>
      </p:sp>
      <p:sp>
        <p:nvSpPr>
          <p:cNvPr id="51" name="Shape 44"/>
          <p:cNvSpPr/>
          <p:nvPr/>
        </p:nvSpPr>
        <p:spPr>
          <a:xfrm>
            <a:off x="8220456" y="4171962"/>
            <a:ext cx="1600200" cy="1417320"/>
          </a:xfrm>
          <a:prstGeom prst="rect">
            <a:avLst/>
          </a:prstGeom>
          <a:solidFill>
            <a:srgbClr val="FFFFFF"/>
          </a:solidFill>
          <a:ln w="19050">
            <a:solidFill>
              <a:srgbClr val="0F1B2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3" name="Text 45"/>
          <p:cNvSpPr/>
          <p:nvPr/>
        </p:nvSpPr>
        <p:spPr>
          <a:xfrm>
            <a:off x="8220456" y="4857762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-30" dirty="0">
                <a:solidFill>
                  <a:srgbClr val="0F1B2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EMSTONE NVR</a:t>
            </a:r>
            <a:endParaRPr lang="en-US" sz="1200" dirty="0"/>
          </a:p>
        </p:txBody>
      </p:sp>
      <p:sp>
        <p:nvSpPr>
          <p:cNvPr id="54" name="Text 46"/>
          <p:cNvSpPr/>
          <p:nvPr/>
        </p:nvSpPr>
        <p:spPr>
          <a:xfrm>
            <a:off x="8220456" y="5132082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kern="0" spc="100" dirty="0">
                <a:solidFill>
                  <a:srgbClr val="8593A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VMSB8 / SSB8</a:t>
            </a:r>
            <a:endParaRPr lang="en-US" sz="700" dirty="0"/>
          </a:p>
        </p:txBody>
      </p:sp>
      <p:sp>
        <p:nvSpPr>
          <p:cNvPr id="55" name="Text 47"/>
          <p:cNvSpPr/>
          <p:nvPr/>
        </p:nvSpPr>
        <p:spPr>
          <a:xfrm>
            <a:off x="7589520" y="4533149"/>
            <a:ext cx="539496" cy="237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150" dirty="0">
                <a:solidFill>
                  <a:srgbClr val="F7941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LPR</a:t>
            </a:r>
          </a:p>
          <a:p>
            <a:pPr marL="0" indent="0" algn="ctr">
              <a:buNone/>
            </a:pPr>
            <a:r>
              <a:rPr lang="en-US" sz="800" b="1" kern="0" spc="150" dirty="0">
                <a:solidFill>
                  <a:srgbClr val="F7941D"/>
                </a:solidFill>
                <a:latin typeface="Consolas" pitchFamily="34" charset="0"/>
                <a:cs typeface="Consolas" pitchFamily="34" charset="-120"/>
              </a:rPr>
              <a:t>Event</a:t>
            </a:r>
            <a:endParaRPr lang="en-US" sz="800" dirty="0"/>
          </a:p>
        </p:txBody>
      </p:sp>
      <p:sp>
        <p:nvSpPr>
          <p:cNvPr id="56" name="Shape 48"/>
          <p:cNvSpPr/>
          <p:nvPr/>
        </p:nvSpPr>
        <p:spPr>
          <a:xfrm>
            <a:off x="7626096" y="4880622"/>
            <a:ext cx="466344" cy="0"/>
          </a:xfrm>
          <a:prstGeom prst="line">
            <a:avLst/>
          </a:prstGeom>
          <a:noFill/>
          <a:ln w="19050">
            <a:solidFill>
              <a:srgbClr val="F7941D"/>
            </a:solidFill>
            <a:prstDash val="dash"/>
            <a:tailEnd type="triangle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8" name="Shape 50"/>
          <p:cNvSpPr/>
          <p:nvPr/>
        </p:nvSpPr>
        <p:spPr>
          <a:xfrm>
            <a:off x="5897880" y="5962491"/>
            <a:ext cx="3922776" cy="864849"/>
          </a:xfrm>
          <a:prstGeom prst="rect">
            <a:avLst/>
          </a:prstGeom>
          <a:solidFill>
            <a:srgbClr val="FFF4E6"/>
          </a:solidFill>
          <a:ln w="12700">
            <a:solidFill>
              <a:srgbClr val="FFF4E6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" name="Shape 51"/>
          <p:cNvSpPr/>
          <p:nvPr/>
        </p:nvSpPr>
        <p:spPr>
          <a:xfrm>
            <a:off x="5897880" y="5962329"/>
            <a:ext cx="45719" cy="864849"/>
          </a:xfrm>
          <a:prstGeom prst="rect">
            <a:avLst/>
          </a:prstGeom>
          <a:solidFill>
            <a:srgbClr val="F7941D"/>
          </a:solidFill>
          <a:ln w="12700">
            <a:solidFill>
              <a:srgbClr val="F7941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0" name="Shape 52"/>
          <p:cNvSpPr/>
          <p:nvPr/>
        </p:nvSpPr>
        <p:spPr>
          <a:xfrm>
            <a:off x="6035040" y="6275546"/>
            <a:ext cx="274320" cy="274320"/>
          </a:xfrm>
          <a:prstGeom prst="rect">
            <a:avLst/>
          </a:prstGeom>
          <a:solidFill>
            <a:srgbClr val="F7941D"/>
          </a:solidFill>
          <a:ln w="12700">
            <a:solidFill>
              <a:srgbClr val="F7941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" name="Text 53"/>
          <p:cNvSpPr/>
          <p:nvPr/>
        </p:nvSpPr>
        <p:spPr>
          <a:xfrm>
            <a:off x="6035040" y="6275546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✓</a:t>
            </a:r>
            <a:endParaRPr lang="en-US" sz="1400" dirty="0"/>
          </a:p>
        </p:txBody>
      </p:sp>
      <p:sp>
        <p:nvSpPr>
          <p:cNvPr id="62" name="Text 54"/>
          <p:cNvSpPr/>
          <p:nvPr/>
        </p:nvSpPr>
        <p:spPr>
          <a:xfrm>
            <a:off x="6400800" y="6011879"/>
            <a:ext cx="3374136" cy="815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B54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Plug-and-play. </a:t>
            </a:r>
          </a:p>
          <a:p>
            <a:r>
              <a:rPr lang="en-US" altLang="ko-KR" sz="950" dirty="0"/>
              <a:t>-</a:t>
            </a:r>
            <a:r>
              <a:rPr lang="ko-KR" altLang="en-US" sz="950" dirty="0"/>
              <a:t> </a:t>
            </a:r>
            <a:r>
              <a:rPr lang="ko-KR" altLang="ko-KR" sz="950" dirty="0" err="1"/>
              <a:t>Dedicated</a:t>
            </a:r>
            <a:r>
              <a:rPr lang="ko-KR" altLang="ko-KR" sz="950" dirty="0"/>
              <a:t> </a:t>
            </a:r>
            <a:r>
              <a:rPr lang="ko-KR" altLang="ko-KR" sz="950" dirty="0" err="1"/>
              <a:t>Milesight</a:t>
            </a:r>
            <a:r>
              <a:rPr lang="ko-KR" altLang="ko-KR" sz="950" dirty="0"/>
              <a:t> </a:t>
            </a:r>
            <a:r>
              <a:rPr lang="ko-KR" altLang="ko-KR" sz="950" dirty="0" err="1"/>
              <a:t>protocol</a:t>
            </a:r>
            <a:r>
              <a:rPr lang="ko-KR" altLang="ko-KR" sz="950" dirty="0"/>
              <a:t> </a:t>
            </a:r>
            <a:r>
              <a:rPr lang="ko-KR" altLang="ko-KR" sz="950" dirty="0" err="1"/>
              <a:t>built</a:t>
            </a:r>
            <a:r>
              <a:rPr lang="ko-KR" altLang="ko-KR" sz="950" dirty="0"/>
              <a:t> </a:t>
            </a:r>
            <a:r>
              <a:rPr lang="ko-KR" altLang="ko-KR" sz="950" dirty="0" err="1"/>
              <a:t>into</a:t>
            </a:r>
            <a:r>
              <a:rPr lang="ko-KR" altLang="ko-KR" sz="950" dirty="0"/>
              <a:t> </a:t>
            </a:r>
            <a:endParaRPr lang="en-US" altLang="ko-KR" sz="950" dirty="0"/>
          </a:p>
          <a:p>
            <a:r>
              <a:rPr lang="ko-KR" altLang="en-US" sz="950" dirty="0"/>
              <a:t>  </a:t>
            </a:r>
            <a:r>
              <a:rPr lang="ko-KR" altLang="ko-KR" sz="950" dirty="0"/>
              <a:t>EMSTONE NVR </a:t>
            </a:r>
            <a:r>
              <a:rPr lang="ko-KR" altLang="ko-KR" sz="950" dirty="0" err="1"/>
              <a:t>for</a:t>
            </a:r>
            <a:r>
              <a:rPr lang="ko-KR" altLang="ko-KR" sz="950" dirty="0"/>
              <a:t> </a:t>
            </a:r>
            <a:r>
              <a:rPr lang="ko-KR" altLang="ko-KR" sz="950" dirty="0" err="1"/>
              <a:t>seamless</a:t>
            </a:r>
            <a:r>
              <a:rPr lang="ko-KR" altLang="ko-KR" sz="950" dirty="0"/>
              <a:t> LPR </a:t>
            </a:r>
            <a:r>
              <a:rPr lang="ko-KR" altLang="ko-KR" sz="950" dirty="0" err="1"/>
              <a:t>integration</a:t>
            </a:r>
            <a:r>
              <a:rPr lang="ko-KR" altLang="ko-KR" sz="950" dirty="0"/>
              <a:t>.</a:t>
            </a:r>
          </a:p>
          <a:p>
            <a:pPr marL="0" indent="0">
              <a:buNone/>
            </a:pPr>
            <a:r>
              <a:rPr lang="en-US" altLang="ko-KR" sz="950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ko-KR" altLang="en-US" sz="950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50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middleware, no scripting.</a:t>
            </a:r>
            <a:endParaRPr lang="en-US" sz="950" dirty="0"/>
          </a:p>
        </p:txBody>
      </p:sp>
      <p:sp>
        <p:nvSpPr>
          <p:cNvPr id="83" name="Shape 75"/>
          <p:cNvSpPr/>
          <p:nvPr/>
        </p:nvSpPr>
        <p:spPr>
          <a:xfrm>
            <a:off x="502920" y="7086600"/>
            <a:ext cx="9683496" cy="0"/>
          </a:xfrm>
          <a:prstGeom prst="line">
            <a:avLst/>
          </a:prstGeom>
          <a:noFill/>
          <a:ln w="9525">
            <a:solidFill>
              <a:srgbClr val="E4EAF2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4F56973B-33C8-AE69-A7CF-EC77AB319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28" y="271702"/>
            <a:ext cx="1760220" cy="293321"/>
          </a:xfrm>
          <a:prstGeom prst="rect">
            <a:avLst/>
          </a:prstGeom>
        </p:spPr>
      </p:pic>
      <p:sp>
        <p:nvSpPr>
          <p:cNvPr id="92" name="Text 7">
            <a:extLst>
              <a:ext uri="{FF2B5EF4-FFF2-40B4-BE49-F238E27FC236}">
                <a16:creationId xmlns:a16="http://schemas.microsoft.com/office/drawing/2014/main" id="{C343F999-1448-DAC0-C41E-6F11245D5773}"/>
              </a:ext>
            </a:extLst>
          </p:cNvPr>
          <p:cNvSpPr/>
          <p:nvPr/>
        </p:nvSpPr>
        <p:spPr>
          <a:xfrm>
            <a:off x="6172200" y="3858433"/>
            <a:ext cx="1600200" cy="237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400"/>
              </a:spcAft>
            </a:pPr>
            <a:r>
              <a:rPr lang="en-US" altLang="ko-KR" sz="900" dirty="0">
                <a:solidFill>
                  <a:srgbClr val="121212"/>
                </a:solidFill>
                <a:latin typeface="var(--font-mono)"/>
              </a:rPr>
              <a:t>-</a:t>
            </a:r>
            <a:r>
              <a:rPr lang="ko-KR" altLang="en-US" sz="900" dirty="0">
                <a:solidFill>
                  <a:srgbClr val="121212"/>
                </a:solidFill>
                <a:latin typeface="var(--font-mono)"/>
              </a:rPr>
              <a:t> </a:t>
            </a:r>
            <a:r>
              <a:rPr lang="ko-KR" altLang="ko-KR" sz="900" dirty="0">
                <a:solidFill>
                  <a:srgbClr val="121212"/>
                </a:solidFill>
                <a:latin typeface="var(--font-mono)"/>
              </a:rPr>
              <a:t>NVR </a:t>
            </a:r>
            <a:r>
              <a:rPr lang="ko-KR" altLang="ko-KR" sz="900" dirty="0" err="1">
                <a:solidFill>
                  <a:srgbClr val="121212"/>
                </a:solidFill>
                <a:latin typeface="var(--font-mono)"/>
              </a:rPr>
              <a:t>camera</a:t>
            </a:r>
            <a:r>
              <a:rPr lang="ko-KR" altLang="ko-KR" sz="900" dirty="0">
                <a:solidFill>
                  <a:srgbClr val="121212"/>
                </a:solidFill>
                <a:latin typeface="var(--font-mono)"/>
              </a:rPr>
              <a:t> </a:t>
            </a:r>
            <a:r>
              <a:rPr lang="ko-KR" altLang="ko-KR" sz="900" dirty="0" err="1">
                <a:solidFill>
                  <a:srgbClr val="121212"/>
                </a:solidFill>
                <a:latin typeface="var(--font-mono)"/>
              </a:rPr>
              <a:t>registration</a:t>
            </a:r>
            <a:r>
              <a:rPr lang="ko-KR" altLang="ko-KR" sz="900" dirty="0">
                <a:solidFill>
                  <a:srgbClr val="121212"/>
                </a:solidFill>
                <a:latin typeface="var(--font-mono)"/>
              </a:rPr>
              <a:t> </a:t>
            </a:r>
            <a:r>
              <a:rPr lang="ko-KR" altLang="ko-KR" sz="900" dirty="0" err="1">
                <a:solidFill>
                  <a:srgbClr val="121212"/>
                </a:solidFill>
                <a:latin typeface="var(--font-mono)"/>
              </a:rPr>
              <a:t>screen</a:t>
            </a:r>
            <a:endParaRPr lang="en-US" sz="900" dirty="0"/>
          </a:p>
        </p:txBody>
      </p:sp>
      <p:pic>
        <p:nvPicPr>
          <p:cNvPr id="93" name="그림 92">
            <a:extLst>
              <a:ext uri="{FF2B5EF4-FFF2-40B4-BE49-F238E27FC236}">
                <a16:creationId xmlns:a16="http://schemas.microsoft.com/office/drawing/2014/main" id="{66398DDA-295B-F263-CFC3-9211986BF4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7625" y="1866270"/>
            <a:ext cx="2169350" cy="1959578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06AB70D5-499A-0344-3CD7-44D11ACC8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2050" y="1870177"/>
            <a:ext cx="1947637" cy="435005"/>
          </a:xfrm>
          <a:prstGeom prst="rect">
            <a:avLst/>
          </a:prstGeom>
        </p:spPr>
      </p:pic>
      <p:sp>
        <p:nvSpPr>
          <p:cNvPr id="95" name="Text 7">
            <a:extLst>
              <a:ext uri="{FF2B5EF4-FFF2-40B4-BE49-F238E27FC236}">
                <a16:creationId xmlns:a16="http://schemas.microsoft.com/office/drawing/2014/main" id="{66F5A351-5059-A92D-0E21-861AB89514AF}"/>
              </a:ext>
            </a:extLst>
          </p:cNvPr>
          <p:cNvSpPr/>
          <p:nvPr/>
        </p:nvSpPr>
        <p:spPr>
          <a:xfrm>
            <a:off x="8220456" y="2346019"/>
            <a:ext cx="1600200" cy="237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400"/>
              </a:spcAft>
            </a:pPr>
            <a:r>
              <a:rPr lang="en-US" altLang="ko-KR" sz="900" dirty="0">
                <a:solidFill>
                  <a:srgbClr val="121212"/>
                </a:solidFill>
                <a:latin typeface="var(--font-mono)"/>
              </a:rPr>
              <a:t>-</a:t>
            </a:r>
            <a:r>
              <a:rPr lang="ko-KR" altLang="en-US" sz="900" dirty="0">
                <a:solidFill>
                  <a:srgbClr val="121212"/>
                </a:solidFill>
                <a:latin typeface="var(--font-mono)"/>
              </a:rPr>
              <a:t> </a:t>
            </a:r>
            <a:r>
              <a:rPr lang="ko-KR" altLang="ko-KR" sz="900" dirty="0" err="1"/>
              <a:t>Dedicated</a:t>
            </a:r>
            <a:r>
              <a:rPr lang="ko-KR" altLang="ko-KR" sz="900" dirty="0"/>
              <a:t> </a:t>
            </a:r>
            <a:r>
              <a:rPr lang="ko-KR" altLang="ko-KR" sz="900" dirty="0" err="1"/>
              <a:t>Milesight</a:t>
            </a:r>
            <a:r>
              <a:rPr lang="ko-KR" altLang="ko-KR" sz="900" dirty="0"/>
              <a:t> </a:t>
            </a:r>
            <a:r>
              <a:rPr lang="ko-KR" altLang="ko-KR" sz="900" dirty="0" err="1"/>
              <a:t>protocol</a:t>
            </a:r>
            <a:r>
              <a:rPr lang="ko-KR" altLang="ko-KR" sz="900" dirty="0"/>
              <a:t> </a:t>
            </a:r>
            <a:endParaRPr lang="en-US" sz="900" dirty="0"/>
          </a:p>
        </p:txBody>
      </p:sp>
      <p:pic>
        <p:nvPicPr>
          <p:cNvPr id="96" name="그림 95">
            <a:extLst>
              <a:ext uri="{FF2B5EF4-FFF2-40B4-BE49-F238E27FC236}">
                <a16:creationId xmlns:a16="http://schemas.microsoft.com/office/drawing/2014/main" id="{BABD8472-BC28-02A0-5316-586E92B0FC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6918" y="4264193"/>
            <a:ext cx="1342891" cy="629480"/>
          </a:xfrm>
          <a:prstGeom prst="rect">
            <a:avLst/>
          </a:prstGeom>
        </p:spPr>
      </p:pic>
      <p:pic>
        <p:nvPicPr>
          <p:cNvPr id="98" name="Image 1" descr="/home/claude/brochure/images/milesight_logo_clean.png">
            <a:extLst>
              <a:ext uri="{FF2B5EF4-FFF2-40B4-BE49-F238E27FC236}">
                <a16:creationId xmlns:a16="http://schemas.microsoft.com/office/drawing/2014/main" id="{C5839D64-EDCD-94A7-4A24-0BA156D1A1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85066" y="4382345"/>
            <a:ext cx="1217489" cy="315115"/>
          </a:xfrm>
          <a:prstGeom prst="rect">
            <a:avLst/>
          </a:prstGeom>
        </p:spPr>
      </p:pic>
      <p:grpSp>
        <p:nvGrpSpPr>
          <p:cNvPr id="97" name="그룹 96">
            <a:extLst>
              <a:ext uri="{FF2B5EF4-FFF2-40B4-BE49-F238E27FC236}">
                <a16:creationId xmlns:a16="http://schemas.microsoft.com/office/drawing/2014/main" id="{452A74AC-F4ED-9976-F7B5-97E3CC1DD12F}"/>
              </a:ext>
            </a:extLst>
          </p:cNvPr>
          <p:cNvGrpSpPr/>
          <p:nvPr/>
        </p:nvGrpSpPr>
        <p:grpSpPr>
          <a:xfrm>
            <a:off x="7015326" y="4647591"/>
            <a:ext cx="415245" cy="207623"/>
            <a:chOff x="6368796" y="4354842"/>
            <a:chExt cx="658368" cy="329184"/>
          </a:xfrm>
        </p:grpSpPr>
        <p:sp>
          <p:nvSpPr>
            <p:cNvPr id="45" name="Shape 38"/>
            <p:cNvSpPr/>
            <p:nvPr/>
          </p:nvSpPr>
          <p:spPr>
            <a:xfrm>
              <a:off x="6368796" y="4354842"/>
              <a:ext cx="658368" cy="3291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7941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Shape 39"/>
            <p:cNvSpPr/>
            <p:nvPr/>
          </p:nvSpPr>
          <p:spPr>
            <a:xfrm>
              <a:off x="6551676" y="4409706"/>
              <a:ext cx="219456" cy="21945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7941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" name="Shape 40"/>
            <p:cNvSpPr/>
            <p:nvPr/>
          </p:nvSpPr>
          <p:spPr>
            <a:xfrm>
              <a:off x="6633972" y="4492002"/>
              <a:ext cx="54864" cy="54864"/>
            </a:xfrm>
            <a:prstGeom prst="ellipse">
              <a:avLst/>
            </a:prstGeom>
            <a:solidFill>
              <a:srgbClr val="F7941D"/>
            </a:solidFill>
            <a:ln w="12700">
              <a:solidFill>
                <a:srgbClr val="F7941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" name="Shape 41"/>
            <p:cNvSpPr/>
            <p:nvPr/>
          </p:nvSpPr>
          <p:spPr>
            <a:xfrm>
              <a:off x="6807708" y="4446282"/>
              <a:ext cx="164592" cy="146304"/>
            </a:xfrm>
            <a:prstGeom prst="rect">
              <a:avLst/>
            </a:prstGeom>
            <a:solidFill>
              <a:srgbClr val="F7941D"/>
            </a:solidFill>
            <a:ln w="12700">
              <a:solidFill>
                <a:srgbClr val="F7941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8099DF-B067-3492-21AB-37C6B4437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70E8496E-87E5-9BBA-7820-9CE06A5DBCC0}"/>
              </a:ext>
            </a:extLst>
          </p:cNvPr>
          <p:cNvSpPr/>
          <p:nvPr/>
        </p:nvSpPr>
        <p:spPr>
          <a:xfrm>
            <a:off x="6969385" y="2478020"/>
            <a:ext cx="3005418" cy="4106751"/>
          </a:xfrm>
          <a:prstGeom prst="roundRect">
            <a:avLst>
              <a:gd name="adj" fmla="val 794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12CB401F-7DF0-A978-4911-153041A53D42}"/>
              </a:ext>
            </a:extLst>
          </p:cNvPr>
          <p:cNvSpPr/>
          <p:nvPr/>
        </p:nvSpPr>
        <p:spPr>
          <a:xfrm>
            <a:off x="502920" y="713232"/>
            <a:ext cx="9683496" cy="0"/>
          </a:xfrm>
          <a:prstGeom prst="line">
            <a:avLst/>
          </a:prstGeom>
          <a:noFill/>
          <a:ln w="9525">
            <a:solidFill>
              <a:srgbClr val="E4EAF2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969C8133-DBE4-CBDE-FB24-008E21BEE25B}"/>
              </a:ext>
            </a:extLst>
          </p:cNvPr>
          <p:cNvSpPr/>
          <p:nvPr/>
        </p:nvSpPr>
        <p:spPr>
          <a:xfrm>
            <a:off x="502920" y="978408"/>
            <a:ext cx="256032" cy="0"/>
          </a:xfrm>
          <a:prstGeom prst="line">
            <a:avLst/>
          </a:prstGeom>
          <a:noFill/>
          <a:ln w="19050">
            <a:solidFill>
              <a:srgbClr val="F7941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65D21CA6-D3DD-6E12-5C18-DDC5989A8284}"/>
              </a:ext>
            </a:extLst>
          </p:cNvPr>
          <p:cNvSpPr/>
          <p:nvPr/>
        </p:nvSpPr>
        <p:spPr>
          <a:xfrm>
            <a:off x="832104" y="877824"/>
            <a:ext cx="4572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50" dirty="0">
                <a:solidFill>
                  <a:srgbClr val="F7941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SOLUTION FEATURES</a:t>
            </a:r>
            <a:endParaRPr lang="en-US" sz="9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EE9D1EBE-3703-DA0B-37F8-B45840C82694}"/>
              </a:ext>
            </a:extLst>
          </p:cNvPr>
          <p:cNvSpPr/>
          <p:nvPr/>
        </p:nvSpPr>
        <p:spPr>
          <a:xfrm>
            <a:off x="502920" y="1170432"/>
            <a:ext cx="68580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200" b="1" kern="0" spc="-80" dirty="0">
                <a:solidFill>
                  <a:srgbClr val="0F1B2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Search. Act. </a:t>
            </a:r>
            <a:r>
              <a:rPr lang="en-US" sz="3200" b="1" kern="0" spc="-80" dirty="0">
                <a:solidFill>
                  <a:srgbClr val="F7941D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Resolve.</a:t>
            </a:r>
            <a:endParaRPr lang="en-US" sz="3200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F2532BBF-0362-2676-B723-609B5DF9D434}"/>
              </a:ext>
            </a:extLst>
          </p:cNvPr>
          <p:cNvSpPr/>
          <p:nvPr/>
        </p:nvSpPr>
        <p:spPr>
          <a:xfrm>
            <a:off x="502920" y="1810512"/>
            <a:ext cx="6858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4A56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recognized plate becomes a searchable, actionable event inside the EMSTONE NVR 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4A56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extends to </a:t>
            </a:r>
            <a:r>
              <a:rPr lang="en-US" sz="11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CMS-wide automation</a:t>
            </a:r>
            <a:r>
              <a:rPr lang="en-US" sz="1100" dirty="0">
                <a:solidFill>
                  <a:srgbClr val="4A56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for multi-site operations.</a:t>
            </a:r>
            <a:endParaRPr lang="en-US" sz="1100" dirty="0"/>
          </a:p>
        </p:txBody>
      </p:sp>
      <p:sp>
        <p:nvSpPr>
          <p:cNvPr id="17" name="Shape 12">
            <a:extLst>
              <a:ext uri="{FF2B5EF4-FFF2-40B4-BE49-F238E27FC236}">
                <a16:creationId xmlns:a16="http://schemas.microsoft.com/office/drawing/2014/main" id="{F4D5CE64-8007-E65E-41B0-1F4948D18D7D}"/>
              </a:ext>
            </a:extLst>
          </p:cNvPr>
          <p:cNvSpPr/>
          <p:nvPr/>
        </p:nvSpPr>
        <p:spPr>
          <a:xfrm>
            <a:off x="502920" y="5212080"/>
            <a:ext cx="5852160" cy="0"/>
          </a:xfrm>
          <a:prstGeom prst="line">
            <a:avLst/>
          </a:prstGeom>
          <a:noFill/>
          <a:ln w="6350">
            <a:solidFill>
              <a:srgbClr val="E4EAF2"/>
            </a:solidFill>
            <a:prstDash val="solid"/>
          </a:ln>
        </p:spPr>
        <p:txBody>
          <a:bodyPr/>
          <a:lstStyle/>
          <a:p>
            <a:endParaRPr lang="ko-KR" altLang="en-US" dirty="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25E90BC0-997D-939C-8C73-FD632788CF6E}"/>
              </a:ext>
            </a:extLst>
          </p:cNvPr>
          <p:cNvGrpSpPr/>
          <p:nvPr/>
        </p:nvGrpSpPr>
        <p:grpSpPr>
          <a:xfrm>
            <a:off x="553481" y="2478020"/>
            <a:ext cx="5852160" cy="1207011"/>
            <a:chOff x="-1847088" y="2075686"/>
            <a:chExt cx="5852160" cy="1207011"/>
          </a:xfrm>
        </p:grpSpPr>
        <p:sp>
          <p:nvSpPr>
            <p:cNvPr id="14" name="Shape 10">
              <a:extLst>
                <a:ext uri="{FF2B5EF4-FFF2-40B4-BE49-F238E27FC236}">
                  <a16:creationId xmlns:a16="http://schemas.microsoft.com/office/drawing/2014/main" id="{EFC02CBC-9C9D-795F-4E39-A3E33D8326AA}"/>
                </a:ext>
              </a:extLst>
            </p:cNvPr>
            <p:cNvSpPr/>
            <p:nvPr/>
          </p:nvSpPr>
          <p:spPr>
            <a:xfrm>
              <a:off x="-1847088" y="2075686"/>
              <a:ext cx="5852160" cy="1207011"/>
            </a:xfrm>
            <a:prstGeom prst="rect">
              <a:avLst/>
            </a:prstGeom>
            <a:solidFill>
              <a:srgbClr val="F7F9FC"/>
            </a:solidFill>
            <a:ln w="6350">
              <a:solidFill>
                <a:srgbClr val="E4EAF2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Shape 11">
              <a:extLst>
                <a:ext uri="{FF2B5EF4-FFF2-40B4-BE49-F238E27FC236}">
                  <a16:creationId xmlns:a16="http://schemas.microsoft.com/office/drawing/2014/main" id="{6B67D64C-1B3C-CCA6-094D-DCEEEFC1C884}"/>
                </a:ext>
              </a:extLst>
            </p:cNvPr>
            <p:cNvSpPr/>
            <p:nvPr/>
          </p:nvSpPr>
          <p:spPr>
            <a:xfrm>
              <a:off x="-1847088" y="2075688"/>
              <a:ext cx="45720" cy="1207009"/>
            </a:xfrm>
            <a:prstGeom prst="rect">
              <a:avLst/>
            </a:prstGeom>
            <a:solidFill>
              <a:srgbClr val="F7941D"/>
            </a:solidFill>
            <a:ln w="12700">
              <a:solidFill>
                <a:srgbClr val="F7941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Text 13">
              <a:extLst>
                <a:ext uri="{FF2B5EF4-FFF2-40B4-BE49-F238E27FC236}">
                  <a16:creationId xmlns:a16="http://schemas.microsoft.com/office/drawing/2014/main" id="{599C8F26-6ED0-F8B0-A26E-4D551BFA066D}"/>
                </a:ext>
              </a:extLst>
            </p:cNvPr>
            <p:cNvSpPr/>
            <p:nvPr/>
          </p:nvSpPr>
          <p:spPr>
            <a:xfrm>
              <a:off x="-1618488" y="2157986"/>
              <a:ext cx="1828800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800" b="1" kern="0" spc="150" dirty="0">
                  <a:solidFill>
                    <a:srgbClr val="F7941D"/>
                  </a:solidFill>
                  <a:latin typeface="Consolas" pitchFamily="34" charset="0"/>
                  <a:ea typeface="Consolas" pitchFamily="34" charset="-122"/>
                  <a:cs typeface="Consolas" pitchFamily="34" charset="-120"/>
                </a:rPr>
                <a:t>— FEATURE 01</a:t>
              </a:r>
              <a:endParaRPr lang="en-US" sz="800" dirty="0"/>
            </a:p>
          </p:txBody>
        </p:sp>
        <p:sp>
          <p:nvSpPr>
            <p:cNvPr id="19" name="Text 14">
              <a:extLst>
                <a:ext uri="{FF2B5EF4-FFF2-40B4-BE49-F238E27FC236}">
                  <a16:creationId xmlns:a16="http://schemas.microsoft.com/office/drawing/2014/main" id="{B5A41376-C298-2AC8-7B18-B0C8B4285504}"/>
                </a:ext>
              </a:extLst>
            </p:cNvPr>
            <p:cNvSpPr/>
            <p:nvPr/>
          </p:nvSpPr>
          <p:spPr>
            <a:xfrm>
              <a:off x="-1618488" y="2359154"/>
              <a:ext cx="539496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700" b="1" kern="0" spc="-50" dirty="0">
                  <a:solidFill>
                    <a:srgbClr val="0F1B2D"/>
                  </a:solidFill>
                  <a:latin typeface="Arial Black" pitchFamily="34" charset="0"/>
                  <a:ea typeface="Arial Black" pitchFamily="34" charset="-122"/>
                  <a:cs typeface="Arial Black" pitchFamily="34" charset="-120"/>
                </a:rPr>
                <a:t>Event Search &amp; Plate Lookup</a:t>
              </a:r>
              <a:endParaRPr lang="en-US" sz="1700" dirty="0"/>
            </a:p>
          </p:txBody>
        </p:sp>
        <p:sp>
          <p:nvSpPr>
            <p:cNvPr id="20" name="Text 15">
              <a:extLst>
                <a:ext uri="{FF2B5EF4-FFF2-40B4-BE49-F238E27FC236}">
                  <a16:creationId xmlns:a16="http://schemas.microsoft.com/office/drawing/2014/main" id="{03B96EE6-C37C-086B-C79A-FBA7895FE10D}"/>
                </a:ext>
              </a:extLst>
            </p:cNvPr>
            <p:cNvSpPr/>
            <p:nvPr/>
          </p:nvSpPr>
          <p:spPr>
            <a:xfrm>
              <a:off x="-1618488" y="2706626"/>
              <a:ext cx="539496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altLang="ko-KR" sz="1000" dirty="0">
                  <a:solidFill>
                    <a:srgbClr val="4A567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Filter by </a:t>
              </a:r>
              <a:r>
                <a:rPr lang="en-US" altLang="ko-KR" sz="1000" b="1" dirty="0">
                  <a:solidFill>
                    <a:srgbClr val="0F1B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plate number, time range, camera, or location</a:t>
              </a:r>
              <a:r>
                <a:rPr lang="en-US" altLang="ko-KR" sz="1000" dirty="0">
                  <a:solidFill>
                    <a:srgbClr val="4A567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to recall every recognition event </a:t>
              </a:r>
            </a:p>
            <a:p>
              <a:r>
                <a:rPr lang="en-US" altLang="ko-KR" sz="1000" dirty="0">
                  <a:solidFill>
                    <a:srgbClr val="4A567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with the matching video clip one click away. </a:t>
              </a:r>
            </a:p>
            <a:p>
              <a:r>
                <a:rPr lang="en-US" altLang="ko-KR" sz="1000" dirty="0">
                  <a:solidFill>
                    <a:srgbClr val="4A567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Built directly into the NVR / CMS interface, no external database needed.</a:t>
              </a:r>
              <a:endParaRPr lang="en-US" altLang="ko-KR" sz="1000" dirty="0"/>
            </a:p>
          </p:txBody>
        </p:sp>
      </p:grpSp>
      <p:sp>
        <p:nvSpPr>
          <p:cNvPr id="54" name="Shape 0">
            <a:extLst>
              <a:ext uri="{FF2B5EF4-FFF2-40B4-BE49-F238E27FC236}">
                <a16:creationId xmlns:a16="http://schemas.microsoft.com/office/drawing/2014/main" id="{14EDE3F7-6EF1-7C42-8892-6AB1E0F910D2}"/>
              </a:ext>
            </a:extLst>
          </p:cNvPr>
          <p:cNvSpPr/>
          <p:nvPr/>
        </p:nvSpPr>
        <p:spPr>
          <a:xfrm>
            <a:off x="2376095" y="251813"/>
            <a:ext cx="0" cy="315115"/>
          </a:xfrm>
          <a:prstGeom prst="line">
            <a:avLst/>
          </a:prstGeom>
          <a:noFill/>
          <a:ln w="12700">
            <a:solidFill>
              <a:srgbClr val="E4EAF2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56" name="Image 1" descr="/home/claude/brochure/images/milesight_logo_clean.png">
            <a:extLst>
              <a:ext uri="{FF2B5EF4-FFF2-40B4-BE49-F238E27FC236}">
                <a16:creationId xmlns:a16="http://schemas.microsoft.com/office/drawing/2014/main" id="{4FEFE5D7-211D-D23C-A2A0-AB3BD05259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85831" y="251813"/>
            <a:ext cx="1217489" cy="315115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96292CC3-0530-6618-614F-ED80FE5EE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28" y="271702"/>
            <a:ext cx="1760220" cy="293321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CAA46000-850B-4788-B858-CCD57FB93643}"/>
              </a:ext>
            </a:extLst>
          </p:cNvPr>
          <p:cNvGrpSpPr/>
          <p:nvPr/>
        </p:nvGrpSpPr>
        <p:grpSpPr>
          <a:xfrm>
            <a:off x="7227940" y="2651760"/>
            <a:ext cx="2488308" cy="3694180"/>
            <a:chOff x="6858000" y="1270000"/>
            <a:chExt cx="3302000" cy="490220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CC46044-A059-1B4D-89DD-725C12E19AAB}"/>
                </a:ext>
              </a:extLst>
            </p:cNvPr>
            <p:cNvSpPr txBox="1"/>
            <p:nvPr/>
          </p:nvSpPr>
          <p:spPr>
            <a:xfrm>
              <a:off x="6858000" y="1270000"/>
              <a:ext cx="3302000" cy="203200"/>
            </a:xfrm>
            <a:prstGeom prst="rect">
              <a:avLst/>
            </a:prstGeom>
            <a:noFill/>
            <a:ln>
              <a:noFill/>
            </a:ln>
          </p:spPr>
          <p:txBody>
            <a:bodyPr vertOverflow="overflow" vert="horz" wrap="square" rtlCol="0" anchor="t">
              <a:noAutofit/>
            </a:bodyPr>
            <a:lstStyle/>
            <a:p>
              <a:pPr algn="l"/>
              <a:r>
                <a:rPr lang="en" altLang="ko-KR" sz="700" b="1">
                  <a:solidFill>
                    <a:srgbClr val="F7941D"/>
                  </a:solidFill>
                  <a:latin typeface="Consolas"/>
                  <a:cs typeface="Consolas"/>
                </a:rPr>
                <a:t>— SEARCH WORKFLOW</a:t>
              </a:r>
              <a:endParaRPr lang="ko-KR" altLang="en-US" sz="700" b="1">
                <a:solidFill>
                  <a:srgbClr val="F7941D"/>
                </a:solidFill>
                <a:latin typeface="Consolas"/>
                <a:cs typeface="Consolas"/>
              </a:endParaRPr>
            </a:p>
          </p:txBody>
        </p:sp>
        <p:sp>
          <p:nvSpPr>
            <p:cNvPr id="59" name="모서리가 둥근 직사각형 58">
              <a:extLst>
                <a:ext uri="{FF2B5EF4-FFF2-40B4-BE49-F238E27FC236}">
                  <a16:creationId xmlns:a16="http://schemas.microsoft.com/office/drawing/2014/main" id="{F3C4E2D8-806C-1746-AD21-81AD806149E0}"/>
                </a:ext>
              </a:extLst>
            </p:cNvPr>
            <p:cNvSpPr/>
            <p:nvPr/>
          </p:nvSpPr>
          <p:spPr>
            <a:xfrm>
              <a:off x="6858000" y="1625600"/>
              <a:ext cx="3302000" cy="9652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E1E4EA"/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ko-KR" altLang="en-US" sz="14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41DCE49-13A9-D04E-94C0-0196C6382BBC}"/>
                </a:ext>
              </a:extLst>
            </p:cNvPr>
            <p:cNvSpPr txBox="1"/>
            <p:nvPr/>
          </p:nvSpPr>
          <p:spPr>
            <a:xfrm>
              <a:off x="7620000" y="1752600"/>
              <a:ext cx="2413000" cy="177800"/>
            </a:xfrm>
            <a:prstGeom prst="rect">
              <a:avLst/>
            </a:prstGeom>
            <a:noFill/>
            <a:ln>
              <a:noFill/>
            </a:ln>
          </p:spPr>
          <p:txBody>
            <a:bodyPr vertOverflow="overflow" vert="horz" wrap="square" rtlCol="0" anchor="t">
              <a:noAutofit/>
            </a:bodyPr>
            <a:lstStyle/>
            <a:p>
              <a:pPr algn="l"/>
              <a:r>
                <a:rPr lang="en" altLang="ko-KR" sz="600" b="1">
                  <a:solidFill>
                    <a:srgbClr val="F7941D"/>
                  </a:solidFill>
                  <a:latin typeface="Consolas"/>
                  <a:cs typeface="Consolas"/>
                </a:rPr>
                <a:t>CAPTURE</a:t>
              </a:r>
              <a:endParaRPr lang="ko-KR" altLang="en-US" sz="600" b="1">
                <a:solidFill>
                  <a:srgbClr val="F7941D"/>
                </a:solidFill>
                <a:latin typeface="Consolas"/>
                <a:cs typeface="Consola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7DADC55-6EDA-534C-8A24-A14CFBCAD423}"/>
                </a:ext>
              </a:extLst>
            </p:cNvPr>
            <p:cNvSpPr txBox="1"/>
            <p:nvPr/>
          </p:nvSpPr>
          <p:spPr>
            <a:xfrm>
              <a:off x="7620000" y="1930400"/>
              <a:ext cx="2413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vertOverflow="overflow" vert="horz" wrap="square" rtlCol="0" anchor="t">
              <a:noAutofit/>
            </a:bodyPr>
            <a:lstStyle/>
            <a:p>
              <a:pPr algn="l"/>
              <a:r>
                <a:rPr lang="en" altLang="ko-KR" sz="1050" b="1">
                  <a:solidFill>
                    <a:srgbClr val="0F1B2D"/>
                  </a:solidFill>
                  <a:latin typeface="Arial Black"/>
                  <a:cs typeface="Arial Black"/>
                </a:rPr>
                <a:t>Milesight LPR</a:t>
              </a:r>
              <a:endParaRPr lang="ko-KR" altLang="en-US" sz="1050" b="1">
                <a:solidFill>
                  <a:srgbClr val="0F1B2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E79732E-7DD5-9A4B-9BB4-413BAAAF1E11}"/>
                </a:ext>
              </a:extLst>
            </p:cNvPr>
            <p:cNvSpPr txBox="1"/>
            <p:nvPr/>
          </p:nvSpPr>
          <p:spPr>
            <a:xfrm>
              <a:off x="7620000" y="2184400"/>
              <a:ext cx="2413000" cy="330200"/>
            </a:xfrm>
            <a:prstGeom prst="rect">
              <a:avLst/>
            </a:prstGeom>
            <a:noFill/>
            <a:ln>
              <a:noFill/>
            </a:ln>
          </p:spPr>
          <p:txBody>
            <a:bodyPr vertOverflow="overflow" vert="horz" wrap="square" rtlCol="0" anchor="t">
              <a:noAutofit/>
            </a:bodyPr>
            <a:lstStyle/>
            <a:p>
              <a:pPr algn="l"/>
              <a:r>
                <a:rPr lang="en" altLang="ko-KR" sz="700">
                  <a:solidFill>
                    <a:srgbClr val="4A5670"/>
                  </a:solidFill>
                  <a:latin typeface="Calibri"/>
                  <a:cs typeface="Calibri"/>
                </a:rPr>
                <a:t>Plate recognized at the edge</a:t>
              </a:r>
              <a:endParaRPr lang="ko-KR" altLang="en-US" sz="700">
                <a:solidFill>
                  <a:srgbClr val="4A5670"/>
                </a:solidFill>
                <a:latin typeface="Calibri"/>
                <a:cs typeface="Calibri"/>
              </a:endParaRPr>
            </a:p>
          </p:txBody>
        </p:sp>
        <p:sp>
          <p:nvSpPr>
            <p:cNvPr id="63" name="아래쪽 화살표[D] 62">
              <a:extLst>
                <a:ext uri="{FF2B5EF4-FFF2-40B4-BE49-F238E27FC236}">
                  <a16:creationId xmlns:a16="http://schemas.microsoft.com/office/drawing/2014/main" id="{F563F64D-B0CA-544F-8E5F-914F66208FD9}"/>
                </a:ext>
              </a:extLst>
            </p:cNvPr>
            <p:cNvSpPr/>
            <p:nvPr/>
          </p:nvSpPr>
          <p:spPr>
            <a:xfrm>
              <a:off x="8445500" y="2616200"/>
              <a:ext cx="127000" cy="177800"/>
            </a:xfrm>
            <a:prstGeom prst="downArrow">
              <a:avLst/>
            </a:prstGeom>
            <a:solidFill>
              <a:srgbClr val="C9CDD4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ko-KR" altLang="en-US" sz="1400"/>
            </a:p>
          </p:txBody>
        </p:sp>
        <p:sp>
          <p:nvSpPr>
            <p:cNvPr id="64" name="모서리가 둥근 직사각형 63">
              <a:extLst>
                <a:ext uri="{FF2B5EF4-FFF2-40B4-BE49-F238E27FC236}">
                  <a16:creationId xmlns:a16="http://schemas.microsoft.com/office/drawing/2014/main" id="{BD541611-5E0F-3E4D-BB40-7430698BCDF1}"/>
                </a:ext>
              </a:extLst>
            </p:cNvPr>
            <p:cNvSpPr/>
            <p:nvPr/>
          </p:nvSpPr>
          <p:spPr>
            <a:xfrm>
              <a:off x="6858000" y="2819400"/>
              <a:ext cx="3302000" cy="9652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E1E4EA"/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ko-KR" altLang="en-US" sz="14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5D78DA1-6090-E648-82E7-CD096764B15E}"/>
                </a:ext>
              </a:extLst>
            </p:cNvPr>
            <p:cNvSpPr txBox="1"/>
            <p:nvPr/>
          </p:nvSpPr>
          <p:spPr>
            <a:xfrm>
              <a:off x="7620000" y="2946400"/>
              <a:ext cx="2413000" cy="177800"/>
            </a:xfrm>
            <a:prstGeom prst="rect">
              <a:avLst/>
            </a:prstGeom>
            <a:noFill/>
            <a:ln>
              <a:noFill/>
            </a:ln>
          </p:spPr>
          <p:txBody>
            <a:bodyPr vertOverflow="overflow" vert="horz" wrap="square" rtlCol="0" anchor="t">
              <a:noAutofit/>
            </a:bodyPr>
            <a:lstStyle/>
            <a:p>
              <a:pPr algn="l"/>
              <a:r>
                <a:rPr lang="en" altLang="ko-KR" sz="600" b="1">
                  <a:solidFill>
                    <a:srgbClr val="F7941D"/>
                  </a:solidFill>
                  <a:latin typeface="Consolas"/>
                  <a:cs typeface="Consolas"/>
                </a:rPr>
                <a:t>STORE</a:t>
              </a:r>
              <a:endParaRPr lang="ko-KR" altLang="en-US" sz="600" b="1">
                <a:solidFill>
                  <a:srgbClr val="F7941D"/>
                </a:solidFill>
                <a:latin typeface="Consolas"/>
                <a:cs typeface="Consola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3376847-B0CD-DD40-BCB7-D95BD73C8CA7}"/>
                </a:ext>
              </a:extLst>
            </p:cNvPr>
            <p:cNvSpPr txBox="1"/>
            <p:nvPr/>
          </p:nvSpPr>
          <p:spPr>
            <a:xfrm>
              <a:off x="7620000" y="3124200"/>
              <a:ext cx="2413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vertOverflow="overflow" vert="horz" wrap="square" rtlCol="0" anchor="t">
              <a:noAutofit/>
            </a:bodyPr>
            <a:lstStyle/>
            <a:p>
              <a:pPr algn="l"/>
              <a:r>
                <a:rPr lang="en" altLang="ko-KR" sz="1050" b="1">
                  <a:solidFill>
                    <a:srgbClr val="0F1B2D"/>
                  </a:solidFill>
                  <a:latin typeface="Arial Black"/>
                  <a:cs typeface="Arial Black"/>
                </a:rPr>
                <a:t>EMSTONE NVR</a:t>
              </a:r>
              <a:endParaRPr lang="ko-KR" altLang="en-US" sz="1050" b="1">
                <a:solidFill>
                  <a:srgbClr val="0F1B2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1292C9B-4615-4F46-AE00-6E5A2303F0CF}"/>
                </a:ext>
              </a:extLst>
            </p:cNvPr>
            <p:cNvSpPr txBox="1"/>
            <p:nvPr/>
          </p:nvSpPr>
          <p:spPr>
            <a:xfrm>
              <a:off x="7620000" y="3378200"/>
              <a:ext cx="2413000" cy="330200"/>
            </a:xfrm>
            <a:prstGeom prst="rect">
              <a:avLst/>
            </a:prstGeom>
            <a:noFill/>
            <a:ln>
              <a:noFill/>
            </a:ln>
          </p:spPr>
          <p:txBody>
            <a:bodyPr vertOverflow="overflow" vert="horz" wrap="square" rtlCol="0" anchor="t">
              <a:noAutofit/>
            </a:bodyPr>
            <a:lstStyle/>
            <a:p>
              <a:pPr algn="l"/>
              <a:r>
                <a:rPr lang="en" altLang="ko-KR" sz="700">
                  <a:solidFill>
                    <a:srgbClr val="4A5670"/>
                  </a:solidFill>
                  <a:latin typeface="Calibri"/>
                  <a:cs typeface="Calibri"/>
                </a:rPr>
                <a:t>Event + video saved automatically</a:t>
              </a:r>
              <a:endParaRPr lang="ko-KR" altLang="en-US" sz="700">
                <a:solidFill>
                  <a:srgbClr val="4A5670"/>
                </a:solidFill>
                <a:latin typeface="Calibri"/>
                <a:cs typeface="Calibri"/>
              </a:endParaRPr>
            </a:p>
          </p:txBody>
        </p:sp>
        <p:sp>
          <p:nvSpPr>
            <p:cNvPr id="68" name="아래쪽 화살표[D] 67">
              <a:extLst>
                <a:ext uri="{FF2B5EF4-FFF2-40B4-BE49-F238E27FC236}">
                  <a16:creationId xmlns:a16="http://schemas.microsoft.com/office/drawing/2014/main" id="{683F59F0-DBC8-D042-A18C-69A2C59AEE1B}"/>
                </a:ext>
              </a:extLst>
            </p:cNvPr>
            <p:cNvSpPr/>
            <p:nvPr/>
          </p:nvSpPr>
          <p:spPr>
            <a:xfrm>
              <a:off x="8445500" y="3810000"/>
              <a:ext cx="127000" cy="177800"/>
            </a:xfrm>
            <a:prstGeom prst="downArrow">
              <a:avLst/>
            </a:prstGeom>
            <a:solidFill>
              <a:srgbClr val="C9CDD4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ko-KR" altLang="en-US" sz="1400"/>
            </a:p>
          </p:txBody>
        </p:sp>
        <p:sp>
          <p:nvSpPr>
            <p:cNvPr id="69" name="모서리가 둥근 직사각형 68">
              <a:extLst>
                <a:ext uri="{FF2B5EF4-FFF2-40B4-BE49-F238E27FC236}">
                  <a16:creationId xmlns:a16="http://schemas.microsoft.com/office/drawing/2014/main" id="{2E9CD6B4-1C85-E649-9C22-BC2B67E44616}"/>
                </a:ext>
              </a:extLst>
            </p:cNvPr>
            <p:cNvSpPr/>
            <p:nvPr/>
          </p:nvSpPr>
          <p:spPr>
            <a:xfrm>
              <a:off x="6858000" y="4013200"/>
              <a:ext cx="3302000" cy="965200"/>
            </a:xfrm>
            <a:prstGeom prst="roundRect">
              <a:avLst/>
            </a:prstGeom>
            <a:solidFill>
              <a:srgbClr val="F7941D"/>
            </a:solidFill>
            <a:ln w="12700" cap="flat" cmpd="sng" algn="ctr">
              <a:solidFill>
                <a:srgbClr val="F7941D"/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ko-KR" altLang="en-US" sz="14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C4367A0-829E-0144-A273-650B91B06F13}"/>
                </a:ext>
              </a:extLst>
            </p:cNvPr>
            <p:cNvSpPr txBox="1"/>
            <p:nvPr/>
          </p:nvSpPr>
          <p:spPr>
            <a:xfrm>
              <a:off x="7620000" y="4140200"/>
              <a:ext cx="2413000" cy="177800"/>
            </a:xfrm>
            <a:prstGeom prst="rect">
              <a:avLst/>
            </a:prstGeom>
            <a:noFill/>
            <a:ln>
              <a:noFill/>
            </a:ln>
          </p:spPr>
          <p:txBody>
            <a:bodyPr vertOverflow="overflow" vert="horz" wrap="square" rtlCol="0" anchor="t">
              <a:noAutofit/>
            </a:bodyPr>
            <a:lstStyle/>
            <a:p>
              <a:pPr algn="l"/>
              <a:r>
                <a:rPr lang="en" altLang="ko-KR" sz="600" b="1">
                  <a:solidFill>
                    <a:srgbClr val="FFFFFF"/>
                  </a:solidFill>
                  <a:latin typeface="Consolas"/>
                  <a:cs typeface="Consolas"/>
                </a:rPr>
                <a:t>SEARCH</a:t>
              </a:r>
              <a:endParaRPr lang="ko-KR" altLang="en-US" sz="600" b="1">
                <a:solidFill>
                  <a:srgbClr val="FFFFFF"/>
                </a:solidFill>
                <a:latin typeface="Consolas"/>
                <a:cs typeface="Consola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0D230A9-CE31-BA44-BB23-9C2B7A5F79C6}"/>
                </a:ext>
              </a:extLst>
            </p:cNvPr>
            <p:cNvSpPr txBox="1"/>
            <p:nvPr/>
          </p:nvSpPr>
          <p:spPr>
            <a:xfrm>
              <a:off x="7620000" y="4318000"/>
              <a:ext cx="2413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vertOverflow="overflow" vert="horz" wrap="square" rtlCol="0" anchor="t">
              <a:noAutofit/>
            </a:bodyPr>
            <a:lstStyle/>
            <a:p>
              <a:pPr algn="l"/>
              <a:r>
                <a:rPr lang="en" altLang="ko-KR" sz="1050" b="1">
                  <a:solidFill>
                    <a:srgbClr val="FFFFFF"/>
                  </a:solidFill>
                  <a:latin typeface="Arial Black"/>
                  <a:cs typeface="Arial Black"/>
                </a:rPr>
                <a:t>Filter &amp; Find</a:t>
              </a:r>
              <a:endParaRPr lang="ko-KR" altLang="en-US" sz="1050" b="1">
                <a:solidFill>
                  <a:srgbClr val="FFFFFF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E104808-E37C-4944-96AB-AB2055449A06}"/>
                </a:ext>
              </a:extLst>
            </p:cNvPr>
            <p:cNvSpPr txBox="1"/>
            <p:nvPr/>
          </p:nvSpPr>
          <p:spPr>
            <a:xfrm>
              <a:off x="7620000" y="4572000"/>
              <a:ext cx="2413000" cy="330200"/>
            </a:xfrm>
            <a:prstGeom prst="rect">
              <a:avLst/>
            </a:prstGeom>
            <a:noFill/>
            <a:ln>
              <a:noFill/>
            </a:ln>
          </p:spPr>
          <p:txBody>
            <a:bodyPr vertOverflow="overflow" vert="horz" wrap="square" rtlCol="0" anchor="t">
              <a:noAutofit/>
            </a:bodyPr>
            <a:lstStyle/>
            <a:p>
              <a:pPr algn="l"/>
              <a:r>
                <a:rPr lang="en" altLang="ko-KR" sz="700">
                  <a:solidFill>
                    <a:srgbClr val="FFFFFF"/>
                  </a:solidFill>
                  <a:latin typeface="Calibri"/>
                  <a:cs typeface="Calibri"/>
                </a:rPr>
                <a:t>By plate, time, camera, or zone</a:t>
              </a:r>
              <a:endParaRPr lang="ko-KR" altLang="en-US" sz="70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73" name="아래쪽 화살표[D] 72">
              <a:extLst>
                <a:ext uri="{FF2B5EF4-FFF2-40B4-BE49-F238E27FC236}">
                  <a16:creationId xmlns:a16="http://schemas.microsoft.com/office/drawing/2014/main" id="{A4F6BF9D-ED18-A540-B331-783B3553ABDD}"/>
                </a:ext>
              </a:extLst>
            </p:cNvPr>
            <p:cNvSpPr/>
            <p:nvPr/>
          </p:nvSpPr>
          <p:spPr>
            <a:xfrm>
              <a:off x="8445500" y="5003800"/>
              <a:ext cx="127000" cy="177800"/>
            </a:xfrm>
            <a:prstGeom prst="downArrow">
              <a:avLst/>
            </a:prstGeom>
            <a:solidFill>
              <a:srgbClr val="C9CDD4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ko-KR" altLang="en-US" sz="1400"/>
            </a:p>
          </p:txBody>
        </p:sp>
        <p:sp>
          <p:nvSpPr>
            <p:cNvPr id="74" name="모서리가 둥근 직사각형 73">
              <a:extLst>
                <a:ext uri="{FF2B5EF4-FFF2-40B4-BE49-F238E27FC236}">
                  <a16:creationId xmlns:a16="http://schemas.microsoft.com/office/drawing/2014/main" id="{D675D019-98BF-374C-B2B7-7E6FCC4E3CE9}"/>
                </a:ext>
              </a:extLst>
            </p:cNvPr>
            <p:cNvSpPr/>
            <p:nvPr/>
          </p:nvSpPr>
          <p:spPr>
            <a:xfrm>
              <a:off x="6858000" y="5207000"/>
              <a:ext cx="3302000" cy="9652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E1E4EA"/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ko-KR" altLang="en-US" sz="14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9349C43-5861-BF42-B8A6-2663DCA3F2B0}"/>
                </a:ext>
              </a:extLst>
            </p:cNvPr>
            <p:cNvSpPr txBox="1"/>
            <p:nvPr/>
          </p:nvSpPr>
          <p:spPr>
            <a:xfrm>
              <a:off x="7620000" y="5334000"/>
              <a:ext cx="2413000" cy="177800"/>
            </a:xfrm>
            <a:prstGeom prst="rect">
              <a:avLst/>
            </a:prstGeom>
            <a:noFill/>
            <a:ln>
              <a:noFill/>
            </a:ln>
          </p:spPr>
          <p:txBody>
            <a:bodyPr vertOverflow="overflow" vert="horz" wrap="square" rtlCol="0" anchor="t">
              <a:noAutofit/>
            </a:bodyPr>
            <a:lstStyle/>
            <a:p>
              <a:pPr algn="l"/>
              <a:r>
                <a:rPr lang="en" altLang="ko-KR" sz="600" b="1">
                  <a:solidFill>
                    <a:srgbClr val="F7941D"/>
                  </a:solidFill>
                  <a:latin typeface="Consolas"/>
                  <a:cs typeface="Consolas"/>
                </a:rPr>
                <a:t>RESOLVE</a:t>
              </a:r>
              <a:endParaRPr lang="ko-KR" altLang="en-US" sz="600" b="1">
                <a:solidFill>
                  <a:srgbClr val="F7941D"/>
                </a:solidFill>
                <a:latin typeface="Consolas"/>
                <a:cs typeface="Consola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D06C1B3-4A6A-D242-AC0D-796693CB9B2E}"/>
                </a:ext>
              </a:extLst>
            </p:cNvPr>
            <p:cNvSpPr txBox="1"/>
            <p:nvPr/>
          </p:nvSpPr>
          <p:spPr>
            <a:xfrm>
              <a:off x="7620000" y="5511800"/>
              <a:ext cx="2413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vertOverflow="overflow" vert="horz" wrap="square" rtlCol="0" anchor="t">
              <a:noAutofit/>
            </a:bodyPr>
            <a:lstStyle/>
            <a:p>
              <a:pPr algn="l"/>
              <a:r>
                <a:rPr lang="en" altLang="ko-KR" sz="1050" b="1">
                  <a:solidFill>
                    <a:srgbClr val="0F1B2D"/>
                  </a:solidFill>
                  <a:latin typeface="Arial Black"/>
                  <a:cs typeface="Arial Black"/>
                </a:rPr>
                <a:t>Export · Share · Act</a:t>
              </a:r>
              <a:endParaRPr lang="ko-KR" altLang="en-US" sz="1050" b="1">
                <a:solidFill>
                  <a:srgbClr val="0F1B2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1807FFA-A60A-A346-AFF9-BAD7F4076565}"/>
                </a:ext>
              </a:extLst>
            </p:cNvPr>
            <p:cNvSpPr txBox="1"/>
            <p:nvPr/>
          </p:nvSpPr>
          <p:spPr>
            <a:xfrm>
              <a:off x="7620000" y="5765800"/>
              <a:ext cx="2413000" cy="330200"/>
            </a:xfrm>
            <a:prstGeom prst="rect">
              <a:avLst/>
            </a:prstGeom>
            <a:noFill/>
            <a:ln>
              <a:noFill/>
            </a:ln>
          </p:spPr>
          <p:txBody>
            <a:bodyPr vertOverflow="overflow" vert="horz" wrap="square" rtlCol="0" anchor="t">
              <a:noAutofit/>
            </a:bodyPr>
            <a:lstStyle/>
            <a:p>
              <a:pPr algn="l"/>
              <a:r>
                <a:rPr lang="en" altLang="ko-KR" sz="700">
                  <a:solidFill>
                    <a:srgbClr val="4A5670"/>
                  </a:solidFill>
                  <a:latin typeface="Calibri"/>
                  <a:cs typeface="Calibri"/>
                </a:rPr>
                <a:t>Evidence ready in one click</a:t>
              </a:r>
              <a:endParaRPr lang="ko-KR" altLang="en-US" sz="700">
                <a:solidFill>
                  <a:srgbClr val="4A5670"/>
                </a:solidFill>
                <a:latin typeface="Calibri"/>
                <a:cs typeface="Calibri"/>
              </a:endParaRPr>
            </a:p>
          </p:txBody>
        </p:sp>
        <p:pic>
          <p:nvPicPr>
            <p:cNvPr id="78" name="Graphic 78" descr="Capture icon"/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35800" y="1879600"/>
              <a:ext cx="457200" cy="457200"/>
            </a:xfrm>
            <a:prstGeom prst="rect">
              <a:avLst/>
            </a:prstGeom>
          </p:spPr>
        </p:pic>
        <p:pic>
          <p:nvPicPr>
            <p:cNvPr id="79" name="Graphic 79" descr="Store icon"/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35800" y="3073400"/>
              <a:ext cx="457200" cy="457200"/>
            </a:xfrm>
            <a:prstGeom prst="rect">
              <a:avLst/>
            </a:prstGeom>
          </p:spPr>
        </p:pic>
        <p:pic>
          <p:nvPicPr>
            <p:cNvPr id="80" name="Graphic 80" descr="Search icon (highlighted card)"/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35800" y="4267200"/>
              <a:ext cx="457200" cy="457200"/>
            </a:xfrm>
            <a:prstGeom prst="rect">
              <a:avLst/>
            </a:prstGeom>
          </p:spPr>
        </p:pic>
        <p:pic>
          <p:nvPicPr>
            <p:cNvPr id="81" name="Graphic 81" descr="Resolve icon"/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35800" y="5461000"/>
              <a:ext cx="457200" cy="457200"/>
            </a:xfrm>
            <a:prstGeom prst="rect">
              <a:avLst/>
            </a:prstGeom>
          </p:spPr>
        </p:pic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0D85D817-280C-6782-422E-B78DF605FF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366" y="3733217"/>
            <a:ext cx="5866275" cy="285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1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FA8E92-FEAD-8818-49DA-750D4A492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모서리가 둥근 직사각형 71">
            <a:extLst>
              <a:ext uri="{FF2B5EF4-FFF2-40B4-BE49-F238E27FC236}">
                <a16:creationId xmlns:a16="http://schemas.microsoft.com/office/drawing/2014/main" id="{4B6A2750-B3C6-8C86-E577-98D668E6F332}"/>
              </a:ext>
            </a:extLst>
          </p:cNvPr>
          <p:cNvSpPr/>
          <p:nvPr/>
        </p:nvSpPr>
        <p:spPr>
          <a:xfrm>
            <a:off x="502919" y="2447365"/>
            <a:ext cx="5902721" cy="4298576"/>
          </a:xfrm>
          <a:prstGeom prst="roundRect">
            <a:avLst>
              <a:gd name="adj" fmla="val 5718"/>
            </a:avLst>
          </a:prstGeom>
          <a:solidFill>
            <a:srgbClr val="F5F6F8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7CB7B1BC-8BFC-8B94-BBE0-18F1375C42E3}"/>
              </a:ext>
            </a:extLst>
          </p:cNvPr>
          <p:cNvSpPr/>
          <p:nvPr/>
        </p:nvSpPr>
        <p:spPr>
          <a:xfrm>
            <a:off x="502920" y="713232"/>
            <a:ext cx="9683496" cy="0"/>
          </a:xfrm>
          <a:prstGeom prst="line">
            <a:avLst/>
          </a:prstGeom>
          <a:noFill/>
          <a:ln w="9525">
            <a:solidFill>
              <a:srgbClr val="E4EAF2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5FFE8F47-AA71-FB34-22C2-20B25F047330}"/>
              </a:ext>
            </a:extLst>
          </p:cNvPr>
          <p:cNvGrpSpPr/>
          <p:nvPr/>
        </p:nvGrpSpPr>
        <p:grpSpPr>
          <a:xfrm>
            <a:off x="553481" y="1061989"/>
            <a:ext cx="5852160" cy="1207011"/>
            <a:chOff x="-1847088" y="2075686"/>
            <a:chExt cx="5852160" cy="1207011"/>
          </a:xfrm>
        </p:grpSpPr>
        <p:sp>
          <p:nvSpPr>
            <p:cNvPr id="14" name="Shape 10">
              <a:extLst>
                <a:ext uri="{FF2B5EF4-FFF2-40B4-BE49-F238E27FC236}">
                  <a16:creationId xmlns:a16="http://schemas.microsoft.com/office/drawing/2014/main" id="{73A65E48-8517-0F91-59EE-754DCB51861A}"/>
                </a:ext>
              </a:extLst>
            </p:cNvPr>
            <p:cNvSpPr/>
            <p:nvPr/>
          </p:nvSpPr>
          <p:spPr>
            <a:xfrm>
              <a:off x="-1847088" y="2075686"/>
              <a:ext cx="5852160" cy="1207011"/>
            </a:xfrm>
            <a:prstGeom prst="rect">
              <a:avLst/>
            </a:prstGeom>
            <a:solidFill>
              <a:srgbClr val="F7F9FC"/>
            </a:solidFill>
            <a:ln w="6350">
              <a:solidFill>
                <a:srgbClr val="E4EAF2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Shape 11">
              <a:extLst>
                <a:ext uri="{FF2B5EF4-FFF2-40B4-BE49-F238E27FC236}">
                  <a16:creationId xmlns:a16="http://schemas.microsoft.com/office/drawing/2014/main" id="{4C4E236F-C360-AE5A-8EDF-E1BF20326915}"/>
                </a:ext>
              </a:extLst>
            </p:cNvPr>
            <p:cNvSpPr/>
            <p:nvPr/>
          </p:nvSpPr>
          <p:spPr>
            <a:xfrm>
              <a:off x="-1847088" y="2075688"/>
              <a:ext cx="45720" cy="1207009"/>
            </a:xfrm>
            <a:prstGeom prst="rect">
              <a:avLst/>
            </a:prstGeom>
            <a:solidFill>
              <a:srgbClr val="F7941D"/>
            </a:solidFill>
            <a:ln w="12700">
              <a:solidFill>
                <a:srgbClr val="F7941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Text 13">
              <a:extLst>
                <a:ext uri="{FF2B5EF4-FFF2-40B4-BE49-F238E27FC236}">
                  <a16:creationId xmlns:a16="http://schemas.microsoft.com/office/drawing/2014/main" id="{AC6F5252-7CA2-D4E3-3499-9EA7878EB9C2}"/>
                </a:ext>
              </a:extLst>
            </p:cNvPr>
            <p:cNvSpPr/>
            <p:nvPr/>
          </p:nvSpPr>
          <p:spPr>
            <a:xfrm>
              <a:off x="-1618488" y="2157986"/>
              <a:ext cx="1828800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800" b="1" kern="0" spc="150" dirty="0">
                  <a:solidFill>
                    <a:srgbClr val="F7941D"/>
                  </a:solidFill>
                  <a:latin typeface="Consolas" pitchFamily="34" charset="0"/>
                  <a:ea typeface="Consolas" pitchFamily="34" charset="-122"/>
                  <a:cs typeface="Consolas" pitchFamily="34" charset="-120"/>
                </a:rPr>
                <a:t>— FEATURE 02</a:t>
              </a:r>
              <a:endParaRPr lang="en-US" sz="800" dirty="0"/>
            </a:p>
          </p:txBody>
        </p:sp>
        <p:sp>
          <p:nvSpPr>
            <p:cNvPr id="19" name="Text 14">
              <a:extLst>
                <a:ext uri="{FF2B5EF4-FFF2-40B4-BE49-F238E27FC236}">
                  <a16:creationId xmlns:a16="http://schemas.microsoft.com/office/drawing/2014/main" id="{4F39CD0C-C2DE-E674-EAC4-E60C26B69C87}"/>
                </a:ext>
              </a:extLst>
            </p:cNvPr>
            <p:cNvSpPr/>
            <p:nvPr/>
          </p:nvSpPr>
          <p:spPr>
            <a:xfrm>
              <a:off x="-1618488" y="2359154"/>
              <a:ext cx="539496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altLang="ko-KR" b="1" kern="0" spc="-30" dirty="0">
                  <a:solidFill>
                    <a:srgbClr val="0F1B2D"/>
                  </a:solidFill>
                  <a:latin typeface="Arial Black" pitchFamily="34" charset="0"/>
                  <a:ea typeface="Arial Black" pitchFamily="34" charset="-122"/>
                  <a:cs typeface="Arial Black" pitchFamily="34" charset="-120"/>
                </a:rPr>
                <a:t>Support /</a:t>
              </a:r>
              <a:r>
                <a:rPr lang="ko-KR" altLang="en-US" b="1" kern="0" spc="-30" dirty="0">
                  <a:solidFill>
                    <a:srgbClr val="0F1B2D"/>
                  </a:solidFill>
                  <a:latin typeface="Arial Black" pitchFamily="34" charset="0"/>
                  <a:ea typeface="Arial Black" pitchFamily="34" charset="-122"/>
                  <a:cs typeface="Arial Black" pitchFamily="34" charset="-120"/>
                </a:rPr>
                <a:t> </a:t>
              </a:r>
              <a:r>
                <a:rPr lang="en-US" altLang="ko-KR" b="1" kern="0" spc="-30" dirty="0">
                  <a:solidFill>
                    <a:srgbClr val="0F1B2D"/>
                  </a:solidFill>
                  <a:latin typeface="Arial Black" pitchFamily="34" charset="0"/>
                  <a:ea typeface="Arial Black" pitchFamily="34" charset="-122"/>
                  <a:cs typeface="Arial Black" pitchFamily="34" charset="-120"/>
                </a:rPr>
                <a:t>Multi language</a:t>
              </a:r>
              <a:endParaRPr lang="en-US" altLang="ko-KR" dirty="0"/>
            </a:p>
          </p:txBody>
        </p:sp>
        <p:sp>
          <p:nvSpPr>
            <p:cNvPr id="20" name="Text 15">
              <a:extLst>
                <a:ext uri="{FF2B5EF4-FFF2-40B4-BE49-F238E27FC236}">
                  <a16:creationId xmlns:a16="http://schemas.microsoft.com/office/drawing/2014/main" id="{D1B2EAC5-1B70-1F1B-0B51-72A0F61A1352}"/>
                </a:ext>
              </a:extLst>
            </p:cNvPr>
            <p:cNvSpPr/>
            <p:nvPr/>
          </p:nvSpPr>
          <p:spPr>
            <a:xfrm>
              <a:off x="-1618488" y="2706626"/>
              <a:ext cx="539496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altLang="ko-KR" sz="1000" dirty="0">
                  <a:solidFill>
                    <a:srgbClr val="4A567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Type a full or partial plate string to surface </a:t>
              </a:r>
            </a:p>
            <a:p>
              <a:r>
                <a:rPr lang="en-US" altLang="ko-KR" sz="1000" b="1" dirty="0">
                  <a:solidFill>
                    <a:srgbClr val="0F1B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every appearance across all cameras</a:t>
              </a:r>
              <a:r>
                <a:rPr lang="en-US" altLang="ko-KR" sz="1000" dirty="0">
                  <a:solidFill>
                    <a:srgbClr val="4A567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 across days, months, sites. </a:t>
              </a:r>
            </a:p>
            <a:p>
              <a:r>
                <a:rPr lang="en-US" altLang="ko-KR" sz="1000" dirty="0">
                  <a:solidFill>
                    <a:srgbClr val="4A567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Multi-script support (Hangul, Latin, Kanji, Thai).</a:t>
              </a:r>
              <a:endParaRPr lang="en-US" altLang="ko-KR" sz="1000" dirty="0"/>
            </a:p>
          </p:txBody>
        </p:sp>
      </p:grpSp>
      <p:sp>
        <p:nvSpPr>
          <p:cNvPr id="2" name="Shape 0">
            <a:extLst>
              <a:ext uri="{FF2B5EF4-FFF2-40B4-BE49-F238E27FC236}">
                <a16:creationId xmlns:a16="http://schemas.microsoft.com/office/drawing/2014/main" id="{0DB82E65-9849-29D5-95C8-EAA28F5C7B98}"/>
              </a:ext>
            </a:extLst>
          </p:cNvPr>
          <p:cNvSpPr/>
          <p:nvPr/>
        </p:nvSpPr>
        <p:spPr>
          <a:xfrm>
            <a:off x="2376095" y="251813"/>
            <a:ext cx="0" cy="315115"/>
          </a:xfrm>
          <a:prstGeom prst="line">
            <a:avLst/>
          </a:prstGeom>
          <a:noFill/>
          <a:ln w="12700">
            <a:solidFill>
              <a:srgbClr val="E4EAF2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1" descr="/home/claude/brochure/images/milesight_logo_clean.png">
            <a:extLst>
              <a:ext uri="{FF2B5EF4-FFF2-40B4-BE49-F238E27FC236}">
                <a16:creationId xmlns:a16="http://schemas.microsoft.com/office/drawing/2014/main" id="{34C9CE57-F9BF-BFCB-E51D-6E4FDDB30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85831" y="251813"/>
            <a:ext cx="1217489" cy="31511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A3695E7-BF0D-6B4C-7597-9001112C5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28" y="271702"/>
            <a:ext cx="1760220" cy="293321"/>
          </a:xfrm>
          <a:prstGeom prst="rect">
            <a:avLst/>
          </a:prstGeom>
        </p:spPr>
      </p:pic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377DCA4A-DD41-BB4C-B64F-1D577ABE0834}"/>
              </a:ext>
            </a:extLst>
          </p:cNvPr>
          <p:cNvSpPr/>
          <p:nvPr/>
        </p:nvSpPr>
        <p:spPr>
          <a:xfrm>
            <a:off x="6667500" y="863600"/>
            <a:ext cx="3517900" cy="5842000"/>
          </a:xfrm>
          <a:prstGeom prst="roundRect">
            <a:avLst/>
          </a:prstGeom>
          <a:solidFill>
            <a:srgbClr val="F5F6F8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FC69E-0255-8C4F-8AFE-6DF6F2F373D8}"/>
              </a:ext>
            </a:extLst>
          </p:cNvPr>
          <p:cNvSpPr txBox="1"/>
          <p:nvPr/>
        </p:nvSpPr>
        <p:spPr>
          <a:xfrm>
            <a:off x="6858000" y="1117600"/>
            <a:ext cx="3136900" cy="2032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r>
              <a:rPr lang="en" altLang="ko-KR" sz="900" b="1" dirty="0">
                <a:solidFill>
                  <a:srgbClr val="F7941D"/>
                </a:solidFill>
                <a:latin typeface="Consolas"/>
                <a:cs typeface="Consolas"/>
              </a:rPr>
              <a:t>— Multi-script support </a:t>
            </a:r>
            <a:endParaRPr lang="ko-KR" altLang="en-US" sz="900" b="1" dirty="0">
              <a:solidFill>
                <a:srgbClr val="F7941D"/>
              </a:solidFill>
              <a:latin typeface="Consolas"/>
              <a:cs typeface="Consola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E1C4A3-6294-884B-9ED8-D5C5AE32CF09}"/>
              </a:ext>
            </a:extLst>
          </p:cNvPr>
          <p:cNvSpPr txBox="1"/>
          <p:nvPr/>
        </p:nvSpPr>
        <p:spPr>
          <a:xfrm>
            <a:off x="6858000" y="1371600"/>
            <a:ext cx="3136900" cy="2032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1000">
                <a:solidFill>
                  <a:srgbClr val="4A5670"/>
                </a:solidFill>
                <a:latin typeface="Calibri"/>
                <a:cs typeface="Calibri"/>
              </a:rPr>
              <a:t>One search engine. Four writing systems.</a:t>
            </a:r>
            <a:endParaRPr lang="ko-KR" altLang="en-US" sz="1000">
              <a:solidFill>
                <a:srgbClr val="4A5670"/>
              </a:solidFill>
              <a:latin typeface="Calibri"/>
              <a:cs typeface="Calibri"/>
            </a:endParaRPr>
          </a:p>
        </p:txBody>
      </p:sp>
      <p:sp>
        <p:nvSpPr>
          <p:cNvPr id="17" name="모서리가 둥근 직사각형 16">
            <a:extLst>
              <a:ext uri="{FF2B5EF4-FFF2-40B4-BE49-F238E27FC236}">
                <a16:creationId xmlns:a16="http://schemas.microsoft.com/office/drawing/2014/main" id="{7C875DEB-6C7E-A641-9EB0-5A9E3710DFD4}"/>
              </a:ext>
            </a:extLst>
          </p:cNvPr>
          <p:cNvSpPr/>
          <p:nvPr/>
        </p:nvSpPr>
        <p:spPr>
          <a:xfrm>
            <a:off x="6858000" y="1752600"/>
            <a:ext cx="1524000" cy="23495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E1E4E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21" name="모서리가 둥근 직사각형 20">
            <a:extLst>
              <a:ext uri="{FF2B5EF4-FFF2-40B4-BE49-F238E27FC236}">
                <a16:creationId xmlns:a16="http://schemas.microsoft.com/office/drawing/2014/main" id="{5CC25831-91BA-1C45-A103-C147631FC355}"/>
              </a:ext>
            </a:extLst>
          </p:cNvPr>
          <p:cNvSpPr/>
          <p:nvPr/>
        </p:nvSpPr>
        <p:spPr>
          <a:xfrm>
            <a:off x="6985000" y="2941442"/>
            <a:ext cx="1270000" cy="279400"/>
          </a:xfrm>
          <a:prstGeom prst="roundRect">
            <a:avLst/>
          </a:prstGeom>
          <a:solidFill>
            <a:srgbClr val="0F1B2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US" altLang="ko-KR" sz="1400" b="1" dirty="0">
                <a:solidFill>
                  <a:srgbClr val="FFFFFF"/>
                </a:solidFill>
                <a:latin typeface="Consolas"/>
                <a:cs typeface="Consolas"/>
              </a:rPr>
              <a:t>110</a:t>
            </a:r>
            <a:r>
              <a:rPr lang="ko-KR" altLang="en-US" sz="1400" b="1" dirty="0">
                <a:solidFill>
                  <a:srgbClr val="FFFFFF"/>
                </a:solidFill>
                <a:latin typeface="Consolas"/>
                <a:cs typeface="Consolas"/>
              </a:rPr>
              <a:t>도</a:t>
            </a:r>
            <a:r>
              <a:rPr lang="en-US" altLang="ko-KR" sz="1400" b="1" dirty="0">
                <a:solidFill>
                  <a:srgbClr val="FFFFFF"/>
                </a:solidFill>
                <a:latin typeface="Consolas"/>
                <a:cs typeface="Consolas"/>
              </a:rPr>
              <a:t>4742</a:t>
            </a:r>
            <a:endParaRPr lang="ko-KR" altLang="en-US" sz="1400" b="1" dirty="0">
              <a:solidFill>
                <a:srgbClr val="FFFFFF"/>
              </a:solidFill>
              <a:latin typeface="Consolas"/>
              <a:cs typeface="Consola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CFF1D0-EEAC-8140-9D95-80AF536094C7}"/>
              </a:ext>
            </a:extLst>
          </p:cNvPr>
          <p:cNvSpPr txBox="1"/>
          <p:nvPr/>
        </p:nvSpPr>
        <p:spPr>
          <a:xfrm>
            <a:off x="6985000" y="3328147"/>
            <a:ext cx="1270000" cy="2794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1400" b="1" dirty="0">
                <a:solidFill>
                  <a:srgbClr val="0F1B2D"/>
                </a:solidFill>
                <a:latin typeface="Arial Black"/>
                <a:cs typeface="Arial Black"/>
              </a:rPr>
              <a:t>Hangul</a:t>
            </a:r>
            <a:endParaRPr lang="ko-KR" altLang="en-US" sz="1400" b="1" dirty="0">
              <a:solidFill>
                <a:srgbClr val="0F1B2D"/>
              </a:solidFill>
              <a:latin typeface="Arial Black"/>
              <a:cs typeface="Arial Black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857D25-C813-E241-AE78-CBE1A9485F72}"/>
              </a:ext>
            </a:extLst>
          </p:cNvPr>
          <p:cNvSpPr txBox="1"/>
          <p:nvPr/>
        </p:nvSpPr>
        <p:spPr>
          <a:xfrm>
            <a:off x="6985000" y="3531347"/>
            <a:ext cx="1270000" cy="1778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900" b="1">
                <a:solidFill>
                  <a:srgbClr val="F7941D"/>
                </a:solidFill>
                <a:latin typeface="Consolas"/>
                <a:cs typeface="Consolas"/>
              </a:rPr>
              <a:t>Korea</a:t>
            </a:r>
            <a:endParaRPr lang="ko-KR" altLang="en-US" sz="900" b="1">
              <a:solidFill>
                <a:srgbClr val="F7941D"/>
              </a:solidFill>
              <a:latin typeface="Consolas"/>
              <a:cs typeface="Consola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549DDD9-1FB1-2843-9194-BE3A83B13985}"/>
              </a:ext>
            </a:extLst>
          </p:cNvPr>
          <p:cNvSpPr/>
          <p:nvPr/>
        </p:nvSpPr>
        <p:spPr>
          <a:xfrm>
            <a:off x="7239000" y="3759200"/>
            <a:ext cx="762000" cy="12700"/>
          </a:xfrm>
          <a:prstGeom prst="rect">
            <a:avLst/>
          </a:prstGeom>
          <a:solidFill>
            <a:srgbClr val="E1E4E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39C1D1-E465-794E-A269-62D9F4328B0B}"/>
              </a:ext>
            </a:extLst>
          </p:cNvPr>
          <p:cNvSpPr txBox="1"/>
          <p:nvPr/>
        </p:nvSpPr>
        <p:spPr>
          <a:xfrm>
            <a:off x="6985000" y="3759200"/>
            <a:ext cx="1270000" cy="3556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900">
                <a:solidFill>
                  <a:srgbClr val="4A5670"/>
                </a:solidFill>
                <a:latin typeface="Calibri"/>
                <a:cs typeface="Calibri"/>
              </a:rPr>
              <a:t>Korean plates</a:t>
            </a:r>
            <a:endParaRPr lang="ko-KR" altLang="en-US" sz="900">
              <a:solidFill>
                <a:srgbClr val="4A5670"/>
              </a:solidFill>
              <a:latin typeface="Calibri"/>
              <a:cs typeface="Calibri"/>
            </a:endParaRPr>
          </a:p>
        </p:txBody>
      </p:sp>
      <p:sp>
        <p:nvSpPr>
          <p:cNvPr id="26" name="모서리가 둥근 직사각형 25">
            <a:extLst>
              <a:ext uri="{FF2B5EF4-FFF2-40B4-BE49-F238E27FC236}">
                <a16:creationId xmlns:a16="http://schemas.microsoft.com/office/drawing/2014/main" id="{D9DD3457-EA2C-FE49-B752-3C32AED9A322}"/>
              </a:ext>
            </a:extLst>
          </p:cNvPr>
          <p:cNvSpPr/>
          <p:nvPr/>
        </p:nvSpPr>
        <p:spPr>
          <a:xfrm>
            <a:off x="8509000" y="1752600"/>
            <a:ext cx="1524000" cy="23495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E1E4E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27" name="모서리가 둥근 직사각형 26">
            <a:extLst>
              <a:ext uri="{FF2B5EF4-FFF2-40B4-BE49-F238E27FC236}">
                <a16:creationId xmlns:a16="http://schemas.microsoft.com/office/drawing/2014/main" id="{55AA4B6F-9F27-C546-9C04-0C00F93AE60E}"/>
              </a:ext>
            </a:extLst>
          </p:cNvPr>
          <p:cNvSpPr/>
          <p:nvPr/>
        </p:nvSpPr>
        <p:spPr>
          <a:xfrm>
            <a:off x="8636000" y="2941442"/>
            <a:ext cx="1270000" cy="279400"/>
          </a:xfrm>
          <a:prstGeom prst="roundRect">
            <a:avLst/>
          </a:prstGeom>
          <a:solidFill>
            <a:srgbClr val="0F1B2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" altLang="ko-KR" sz="1400" b="1" dirty="0">
                <a:solidFill>
                  <a:srgbClr val="FFFFFF"/>
                </a:solidFill>
                <a:latin typeface="Consolas"/>
                <a:cs typeface="Consolas"/>
              </a:rPr>
              <a:t>NR2640</a:t>
            </a:r>
            <a:endParaRPr lang="ko-KR" altLang="en-US" sz="1400" b="1" dirty="0">
              <a:solidFill>
                <a:srgbClr val="FFFFFF"/>
              </a:solidFill>
              <a:latin typeface="Consolas"/>
              <a:cs typeface="Consola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918377-70F4-0D4E-AFCB-F64B6407B8DC}"/>
              </a:ext>
            </a:extLst>
          </p:cNvPr>
          <p:cNvSpPr txBox="1"/>
          <p:nvPr/>
        </p:nvSpPr>
        <p:spPr>
          <a:xfrm>
            <a:off x="8636000" y="3325989"/>
            <a:ext cx="1270000" cy="2794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1400" b="1" dirty="0">
                <a:solidFill>
                  <a:srgbClr val="0F1B2D"/>
                </a:solidFill>
                <a:latin typeface="Arial Black"/>
                <a:cs typeface="Arial Black"/>
              </a:rPr>
              <a:t>Latin</a:t>
            </a:r>
            <a:endParaRPr lang="ko-KR" altLang="en-US" sz="1400" b="1" dirty="0">
              <a:solidFill>
                <a:srgbClr val="0F1B2D"/>
              </a:solidFill>
              <a:latin typeface="Arial Black"/>
              <a:cs typeface="Arial Black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EA0E4A-3A11-8A48-B533-76C7DD238E89}"/>
              </a:ext>
            </a:extLst>
          </p:cNvPr>
          <p:cNvSpPr txBox="1"/>
          <p:nvPr/>
        </p:nvSpPr>
        <p:spPr>
          <a:xfrm>
            <a:off x="8636000" y="3544607"/>
            <a:ext cx="1270000" cy="1778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900" b="1" dirty="0">
                <a:solidFill>
                  <a:srgbClr val="F7941D"/>
                </a:solidFill>
                <a:latin typeface="Consolas"/>
                <a:cs typeface="Consolas"/>
              </a:rPr>
              <a:t>EU · US · Global</a:t>
            </a:r>
            <a:endParaRPr lang="ko-KR" altLang="en-US" sz="900" b="1" dirty="0">
              <a:solidFill>
                <a:srgbClr val="F7941D"/>
              </a:solidFill>
              <a:latin typeface="Consolas"/>
              <a:cs typeface="Consolas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71BCECA8-620F-1B47-9946-BA26DC1C7F9E}"/>
              </a:ext>
            </a:extLst>
          </p:cNvPr>
          <p:cNvSpPr/>
          <p:nvPr/>
        </p:nvSpPr>
        <p:spPr>
          <a:xfrm>
            <a:off x="8890000" y="3768538"/>
            <a:ext cx="762000" cy="12700"/>
          </a:xfrm>
          <a:prstGeom prst="rect">
            <a:avLst/>
          </a:prstGeom>
          <a:solidFill>
            <a:srgbClr val="E1E4E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5D1CA4-D2CD-8F4E-9BD9-E61390C8B493}"/>
              </a:ext>
            </a:extLst>
          </p:cNvPr>
          <p:cNvSpPr txBox="1"/>
          <p:nvPr/>
        </p:nvSpPr>
        <p:spPr>
          <a:xfrm>
            <a:off x="8636000" y="3781425"/>
            <a:ext cx="1270000" cy="3556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900" dirty="0">
                <a:solidFill>
                  <a:srgbClr val="4A5670"/>
                </a:solidFill>
                <a:latin typeface="Calibri"/>
                <a:cs typeface="Calibri"/>
              </a:rPr>
              <a:t>Roman alphabet</a:t>
            </a:r>
            <a:endParaRPr lang="ko-KR" altLang="en-US" sz="900" dirty="0">
              <a:solidFill>
                <a:srgbClr val="4A5670"/>
              </a:solidFill>
              <a:latin typeface="Calibri"/>
              <a:cs typeface="Calibri"/>
            </a:endParaRPr>
          </a:p>
        </p:txBody>
      </p:sp>
      <p:sp>
        <p:nvSpPr>
          <p:cNvPr id="49" name="모서리가 둥근 직사각형 48">
            <a:extLst>
              <a:ext uri="{FF2B5EF4-FFF2-40B4-BE49-F238E27FC236}">
                <a16:creationId xmlns:a16="http://schemas.microsoft.com/office/drawing/2014/main" id="{6D24A8D2-D3D8-3347-A116-2303AB628DF6}"/>
              </a:ext>
            </a:extLst>
          </p:cNvPr>
          <p:cNvSpPr/>
          <p:nvPr/>
        </p:nvSpPr>
        <p:spPr>
          <a:xfrm>
            <a:off x="6858000" y="4229100"/>
            <a:ext cx="1524000" cy="2349500"/>
          </a:xfrm>
          <a:prstGeom prst="roundRect">
            <a:avLst/>
          </a:prstGeom>
          <a:solidFill>
            <a:srgbClr val="0F1B2D"/>
          </a:solidFill>
          <a:ln w="25400" cap="flat" cmpd="sng" algn="ctr">
            <a:solidFill>
              <a:srgbClr val="F7941D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50" name="모서리가 둥근 직사각형 49">
            <a:extLst>
              <a:ext uri="{FF2B5EF4-FFF2-40B4-BE49-F238E27FC236}">
                <a16:creationId xmlns:a16="http://schemas.microsoft.com/office/drawing/2014/main" id="{15AAC62E-D03C-B845-B799-ED4FCD25D239}"/>
              </a:ext>
            </a:extLst>
          </p:cNvPr>
          <p:cNvSpPr/>
          <p:nvPr/>
        </p:nvSpPr>
        <p:spPr>
          <a:xfrm>
            <a:off x="6985000" y="5417942"/>
            <a:ext cx="1270000" cy="2794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r>
              <a:rPr lang="ko-KR" altLang="en-US" sz="1200" dirty="0"/>
              <a:t>神戸</a:t>
            </a:r>
            <a:r>
              <a:rPr lang="en-US" altLang="ko-KR" sz="1200" b="1" dirty="0">
                <a:solidFill>
                  <a:srgbClr val="FFFFFF"/>
                </a:solidFill>
                <a:latin typeface="Consolas"/>
                <a:cs typeface="Consolas"/>
              </a:rPr>
              <a:t>304</a:t>
            </a:r>
            <a:r>
              <a:rPr lang="ja-JP" altLang="en-US" sz="1200" b="1" dirty="0">
                <a:solidFill>
                  <a:srgbClr val="FFFFFF"/>
                </a:solidFill>
                <a:latin typeface="Consolas"/>
                <a:cs typeface="Consolas"/>
              </a:rPr>
              <a:t>と</a:t>
            </a:r>
            <a:r>
              <a:rPr lang="en-US" altLang="ja-JP" sz="1200" b="1" dirty="0">
                <a:solidFill>
                  <a:srgbClr val="FFFFFF"/>
                </a:solidFill>
                <a:latin typeface="Consolas"/>
                <a:cs typeface="Consolas"/>
              </a:rPr>
              <a:t>1052</a:t>
            </a:r>
            <a:endParaRPr lang="ko-KR" altLang="en-US" sz="1200" b="1" dirty="0">
              <a:solidFill>
                <a:srgbClr val="FFFFFF"/>
              </a:solidFill>
              <a:latin typeface="Consolas"/>
              <a:cs typeface="Consola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F54A8C-FD69-FF40-94F9-793945CF325B}"/>
              </a:ext>
            </a:extLst>
          </p:cNvPr>
          <p:cNvSpPr txBox="1"/>
          <p:nvPr/>
        </p:nvSpPr>
        <p:spPr>
          <a:xfrm>
            <a:off x="6985000" y="5727700"/>
            <a:ext cx="1270000" cy="2794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1400" b="1" dirty="0">
                <a:solidFill>
                  <a:srgbClr val="FFFFFF"/>
                </a:solidFill>
                <a:latin typeface="Arial Black"/>
                <a:cs typeface="Arial Black"/>
              </a:rPr>
              <a:t>Kanji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A0E35E7-22A8-2C4A-983F-C70E7D3B2E21}"/>
              </a:ext>
            </a:extLst>
          </p:cNvPr>
          <p:cNvSpPr txBox="1"/>
          <p:nvPr/>
        </p:nvSpPr>
        <p:spPr>
          <a:xfrm>
            <a:off x="6985000" y="5943600"/>
            <a:ext cx="1270000" cy="1778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900" b="1" dirty="0">
                <a:solidFill>
                  <a:srgbClr val="F7941D"/>
                </a:solidFill>
                <a:latin typeface="Consolas"/>
                <a:cs typeface="Consolas"/>
              </a:rPr>
              <a:t>Japan</a:t>
            </a:r>
            <a:endParaRPr lang="ko-KR" altLang="en-US" sz="900" b="1" dirty="0">
              <a:solidFill>
                <a:srgbClr val="F7941D"/>
              </a:solidFill>
              <a:latin typeface="Consolas"/>
              <a:cs typeface="Consolas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07B1EBEA-F085-5A43-82D4-BE1EB243E305}"/>
              </a:ext>
            </a:extLst>
          </p:cNvPr>
          <p:cNvSpPr/>
          <p:nvPr/>
        </p:nvSpPr>
        <p:spPr>
          <a:xfrm>
            <a:off x="7239000" y="6203950"/>
            <a:ext cx="762000" cy="12700"/>
          </a:xfrm>
          <a:prstGeom prst="rect">
            <a:avLst/>
          </a:prstGeom>
          <a:solidFill>
            <a:srgbClr val="E1E4E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9F3549B-2160-6F44-9A58-A963BD04AE76}"/>
              </a:ext>
            </a:extLst>
          </p:cNvPr>
          <p:cNvSpPr txBox="1"/>
          <p:nvPr/>
        </p:nvSpPr>
        <p:spPr>
          <a:xfrm>
            <a:off x="6985000" y="6223000"/>
            <a:ext cx="1270000" cy="3556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900" dirty="0">
                <a:solidFill>
                  <a:srgbClr val="B8C2D0"/>
                </a:solidFill>
                <a:latin typeface="Calibri"/>
                <a:cs typeface="Calibri"/>
              </a:rPr>
              <a:t>Japanese plates</a:t>
            </a:r>
          </a:p>
        </p:txBody>
      </p:sp>
      <p:sp>
        <p:nvSpPr>
          <p:cNvPr id="56" name="모서리가 둥근 직사각형 55">
            <a:extLst>
              <a:ext uri="{FF2B5EF4-FFF2-40B4-BE49-F238E27FC236}">
                <a16:creationId xmlns:a16="http://schemas.microsoft.com/office/drawing/2014/main" id="{D8502BC2-9C36-D14B-AAF8-241891614115}"/>
              </a:ext>
            </a:extLst>
          </p:cNvPr>
          <p:cNvSpPr/>
          <p:nvPr/>
        </p:nvSpPr>
        <p:spPr>
          <a:xfrm>
            <a:off x="8509000" y="4229100"/>
            <a:ext cx="1524000" cy="2349500"/>
          </a:xfrm>
          <a:prstGeom prst="roundRect">
            <a:avLst/>
          </a:prstGeom>
          <a:solidFill>
            <a:srgbClr val="0F1B2D"/>
          </a:solidFill>
          <a:ln w="25400" cap="flat" cmpd="sng" algn="ctr">
            <a:solidFill>
              <a:srgbClr val="F7941D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endParaRPr lang="ko-KR" altLang="en-US"/>
          </a:p>
        </p:txBody>
      </p:sp>
      <p:sp>
        <p:nvSpPr>
          <p:cNvPr id="57" name="모서리가 둥근 직사각형 56">
            <a:extLst>
              <a:ext uri="{FF2B5EF4-FFF2-40B4-BE49-F238E27FC236}">
                <a16:creationId xmlns:a16="http://schemas.microsoft.com/office/drawing/2014/main" id="{47D46D0B-10BE-F341-A144-5EBAD35B8F97}"/>
              </a:ext>
            </a:extLst>
          </p:cNvPr>
          <p:cNvSpPr/>
          <p:nvPr/>
        </p:nvSpPr>
        <p:spPr>
          <a:xfrm>
            <a:off x="8636000" y="5417942"/>
            <a:ext cx="1270000" cy="279400"/>
          </a:xfrm>
          <a:prstGeom prst="roundRect">
            <a:avLst/>
          </a:prstGeom>
          <a:solidFill>
            <a:srgbClr val="0F1B2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r>
              <a:rPr lang="ko-KR" altLang="ko-KR" sz="1400" dirty="0"/>
              <a:t>1</a:t>
            </a:r>
            <a:r>
              <a:rPr lang="en-US" altLang="ko-KR" sz="1400" dirty="0" err="1"/>
              <a:t>ฒฮ</a:t>
            </a:r>
            <a:r>
              <a:rPr lang="ko-KR" altLang="ko-KR" sz="1400" dirty="0"/>
              <a:t>7350</a:t>
            </a:r>
            <a:endParaRPr lang="ko-KR" altLang="en-US" sz="1400" b="1" dirty="0">
              <a:solidFill>
                <a:srgbClr val="FFFFFF"/>
              </a:solidFill>
              <a:latin typeface="Consolas"/>
              <a:cs typeface="Consola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0FA0E9-9A4A-6244-BEB2-472C68D19DC1}"/>
              </a:ext>
            </a:extLst>
          </p:cNvPr>
          <p:cNvSpPr txBox="1"/>
          <p:nvPr/>
        </p:nvSpPr>
        <p:spPr>
          <a:xfrm>
            <a:off x="8636000" y="5759347"/>
            <a:ext cx="1270000" cy="2794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1400" b="1" dirty="0">
                <a:solidFill>
                  <a:schemeClr val="bg1"/>
                </a:solidFill>
                <a:latin typeface="Arial Black"/>
                <a:cs typeface="Arial Black"/>
              </a:rPr>
              <a:t>Thai</a:t>
            </a:r>
            <a:endParaRPr lang="ko-KR" altLang="en-US" sz="14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D070D0F-F23B-704A-B40F-55571D55BEC4}"/>
              </a:ext>
            </a:extLst>
          </p:cNvPr>
          <p:cNvSpPr txBox="1"/>
          <p:nvPr/>
        </p:nvSpPr>
        <p:spPr>
          <a:xfrm>
            <a:off x="8636000" y="5989545"/>
            <a:ext cx="1270000" cy="1778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900" b="1" dirty="0">
                <a:solidFill>
                  <a:srgbClr val="F7941D"/>
                </a:solidFill>
                <a:latin typeface="Consolas"/>
                <a:cs typeface="Consolas"/>
              </a:rPr>
              <a:t>Thailand</a:t>
            </a:r>
            <a:endParaRPr lang="ko-KR" altLang="en-US" sz="900" b="1" dirty="0">
              <a:solidFill>
                <a:srgbClr val="F7941D"/>
              </a:solidFill>
              <a:latin typeface="Consolas"/>
              <a:cs typeface="Consolas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3FA8418-9D18-0A49-B2AB-C8C21CE5C899}"/>
              </a:ext>
            </a:extLst>
          </p:cNvPr>
          <p:cNvSpPr/>
          <p:nvPr/>
        </p:nvSpPr>
        <p:spPr>
          <a:xfrm>
            <a:off x="8890000" y="6250268"/>
            <a:ext cx="762000" cy="12700"/>
          </a:xfrm>
          <a:prstGeom prst="rect">
            <a:avLst/>
          </a:prstGeom>
          <a:solidFill>
            <a:srgbClr val="E1E4E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65A61AE-B7A7-BF47-A54F-F1206ED89893}"/>
              </a:ext>
            </a:extLst>
          </p:cNvPr>
          <p:cNvSpPr txBox="1"/>
          <p:nvPr/>
        </p:nvSpPr>
        <p:spPr>
          <a:xfrm>
            <a:off x="8636000" y="6229350"/>
            <a:ext cx="1270000" cy="3556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900">
                <a:solidFill>
                  <a:srgbClr val="4A5670"/>
                </a:solidFill>
                <a:latin typeface="Calibri"/>
                <a:cs typeface="Calibri"/>
              </a:rPr>
              <a:t>Thai plates</a:t>
            </a:r>
            <a:endParaRPr lang="ko-KR" altLang="en-US" sz="900" dirty="0">
              <a:solidFill>
                <a:srgbClr val="4A5670"/>
              </a:solidFill>
              <a:latin typeface="Calibri"/>
              <a:cs typeface="Calibri"/>
            </a:endParaRPr>
          </a:p>
        </p:txBody>
      </p:sp>
      <p:pic>
        <p:nvPicPr>
          <p:cNvPr id="62" name="Image 2" descr="/home/claude/brochure/images/lpr_korea.png">
            <a:extLst>
              <a:ext uri="{FF2B5EF4-FFF2-40B4-BE49-F238E27FC236}">
                <a16:creationId xmlns:a16="http://schemas.microsoft.com/office/drawing/2014/main" id="{E6949A8F-005D-A0DA-C85E-13AD0B447F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052" t="19987" r="4918" b="11280"/>
          <a:stretch>
            <a:fillRect/>
          </a:stretch>
        </p:blipFill>
        <p:spPr>
          <a:xfrm>
            <a:off x="6985000" y="1927622"/>
            <a:ext cx="1192978" cy="931270"/>
          </a:xfrm>
          <a:prstGeom prst="rect">
            <a:avLst/>
          </a:prstGeom>
        </p:spPr>
      </p:pic>
      <p:pic>
        <p:nvPicPr>
          <p:cNvPr id="63" name="Image 3" descr="/home/claude/brochure/images/lpr_thailand.png">
            <a:extLst>
              <a:ext uri="{FF2B5EF4-FFF2-40B4-BE49-F238E27FC236}">
                <a16:creationId xmlns:a16="http://schemas.microsoft.com/office/drawing/2014/main" id="{5F9CA0F4-8EBA-E86A-8A8E-D82FB2E848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393" t="7446" r="43228" b="53443"/>
          <a:stretch>
            <a:fillRect/>
          </a:stretch>
        </p:blipFill>
        <p:spPr>
          <a:xfrm>
            <a:off x="8670731" y="4387872"/>
            <a:ext cx="1200538" cy="999711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E98893C5-1B35-577A-E6DF-F256B5AD77B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634"/>
          <a:stretch>
            <a:fillRect/>
          </a:stretch>
        </p:blipFill>
        <p:spPr>
          <a:xfrm>
            <a:off x="7011969" y="4387873"/>
            <a:ext cx="1243031" cy="99971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ADE4D235-451D-1B02-D7A1-25860AB04E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0731" y="1927622"/>
            <a:ext cx="1200537" cy="931270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E71D4B2-B467-BEF3-5307-9AC0DAF22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734" y="5184430"/>
            <a:ext cx="669266" cy="24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72D95B7-4197-691C-7A60-E1A01ED9E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852" y="5220545"/>
            <a:ext cx="480147" cy="18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DB51FBC-6ED6-F592-5E3E-3D0E79154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202" y="2717075"/>
            <a:ext cx="438381" cy="1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E14305C4-5776-FF70-5DA8-2D8347908E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200" y="2617756"/>
            <a:ext cx="5687299" cy="3967194"/>
          </a:xfrm>
          <a:prstGeom prst="rect">
            <a:avLst/>
          </a:prstGeom>
        </p:spPr>
      </p:pic>
      <p:sp>
        <p:nvSpPr>
          <p:cNvPr id="73" name="직사각형 72">
            <a:extLst>
              <a:ext uri="{FF2B5EF4-FFF2-40B4-BE49-F238E27FC236}">
                <a16:creationId xmlns:a16="http://schemas.microsoft.com/office/drawing/2014/main" id="{110AF766-2568-F595-21CD-5CEE68BEEDA8}"/>
              </a:ext>
            </a:extLst>
          </p:cNvPr>
          <p:cNvSpPr/>
          <p:nvPr/>
        </p:nvSpPr>
        <p:spPr>
          <a:xfrm>
            <a:off x="3806264" y="3088826"/>
            <a:ext cx="1183747" cy="12990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1857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084907-A32D-6BDF-41AE-5532461C8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>
            <a:extLst>
              <a:ext uri="{FF2B5EF4-FFF2-40B4-BE49-F238E27FC236}">
                <a16:creationId xmlns:a16="http://schemas.microsoft.com/office/drawing/2014/main" id="{9D535FF8-1664-B312-8C9E-C9F07A770C0D}"/>
              </a:ext>
            </a:extLst>
          </p:cNvPr>
          <p:cNvSpPr/>
          <p:nvPr/>
        </p:nvSpPr>
        <p:spPr>
          <a:xfrm>
            <a:off x="3835907" y="3241038"/>
            <a:ext cx="3005418" cy="2889459"/>
          </a:xfrm>
          <a:prstGeom prst="roundRect">
            <a:avLst>
              <a:gd name="adj" fmla="val 794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3" name="모서리가 둥근 직사각형 32">
            <a:extLst>
              <a:ext uri="{FF2B5EF4-FFF2-40B4-BE49-F238E27FC236}">
                <a16:creationId xmlns:a16="http://schemas.microsoft.com/office/drawing/2014/main" id="{437AB5DD-72C3-1D65-F030-B52FDC73B608}"/>
              </a:ext>
            </a:extLst>
          </p:cNvPr>
          <p:cNvSpPr/>
          <p:nvPr/>
        </p:nvSpPr>
        <p:spPr>
          <a:xfrm>
            <a:off x="7103543" y="3241038"/>
            <a:ext cx="3005418" cy="3279637"/>
          </a:xfrm>
          <a:prstGeom prst="roundRect">
            <a:avLst>
              <a:gd name="adj" fmla="val 794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모서리가 둥근 직사각형 29">
            <a:extLst>
              <a:ext uri="{FF2B5EF4-FFF2-40B4-BE49-F238E27FC236}">
                <a16:creationId xmlns:a16="http://schemas.microsoft.com/office/drawing/2014/main" id="{AF5E8D93-5FC6-D795-004D-B7A8B303781C}"/>
              </a:ext>
            </a:extLst>
          </p:cNvPr>
          <p:cNvSpPr/>
          <p:nvPr/>
        </p:nvSpPr>
        <p:spPr>
          <a:xfrm>
            <a:off x="474143" y="3241038"/>
            <a:ext cx="3005418" cy="3279637"/>
          </a:xfrm>
          <a:prstGeom prst="roundRect">
            <a:avLst>
              <a:gd name="adj" fmla="val 794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8E3DD01C-F3F2-BE45-8AC3-7FAEB338EB52}"/>
              </a:ext>
            </a:extLst>
          </p:cNvPr>
          <p:cNvSpPr/>
          <p:nvPr/>
        </p:nvSpPr>
        <p:spPr>
          <a:xfrm>
            <a:off x="502920" y="713232"/>
            <a:ext cx="9683496" cy="0"/>
          </a:xfrm>
          <a:prstGeom prst="line">
            <a:avLst/>
          </a:prstGeom>
          <a:noFill/>
          <a:ln w="9525">
            <a:solidFill>
              <a:srgbClr val="E4EAF2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CE3E0B9A-60A3-7F58-FADD-828E6AA2AEC0}"/>
              </a:ext>
            </a:extLst>
          </p:cNvPr>
          <p:cNvGrpSpPr/>
          <p:nvPr/>
        </p:nvGrpSpPr>
        <p:grpSpPr>
          <a:xfrm>
            <a:off x="553481" y="859537"/>
            <a:ext cx="5852160" cy="1207011"/>
            <a:chOff x="-1847088" y="2075686"/>
            <a:chExt cx="5852160" cy="1207011"/>
          </a:xfrm>
        </p:grpSpPr>
        <p:sp>
          <p:nvSpPr>
            <p:cNvPr id="14" name="Shape 10">
              <a:extLst>
                <a:ext uri="{FF2B5EF4-FFF2-40B4-BE49-F238E27FC236}">
                  <a16:creationId xmlns:a16="http://schemas.microsoft.com/office/drawing/2014/main" id="{5F212BD5-D1A4-1820-912B-703602979ADF}"/>
                </a:ext>
              </a:extLst>
            </p:cNvPr>
            <p:cNvSpPr/>
            <p:nvPr/>
          </p:nvSpPr>
          <p:spPr>
            <a:xfrm>
              <a:off x="-1847088" y="2075686"/>
              <a:ext cx="5852160" cy="1207011"/>
            </a:xfrm>
            <a:prstGeom prst="rect">
              <a:avLst/>
            </a:prstGeom>
            <a:solidFill>
              <a:srgbClr val="F7F9FC"/>
            </a:solidFill>
            <a:ln w="6350">
              <a:solidFill>
                <a:srgbClr val="E4EAF2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Shape 11">
              <a:extLst>
                <a:ext uri="{FF2B5EF4-FFF2-40B4-BE49-F238E27FC236}">
                  <a16:creationId xmlns:a16="http://schemas.microsoft.com/office/drawing/2014/main" id="{CA0A8D6E-FDFD-4BD8-0F14-AAAE748F886E}"/>
                </a:ext>
              </a:extLst>
            </p:cNvPr>
            <p:cNvSpPr/>
            <p:nvPr/>
          </p:nvSpPr>
          <p:spPr>
            <a:xfrm>
              <a:off x="-1847088" y="2075688"/>
              <a:ext cx="45720" cy="1207009"/>
            </a:xfrm>
            <a:prstGeom prst="rect">
              <a:avLst/>
            </a:prstGeom>
            <a:solidFill>
              <a:srgbClr val="F7941D"/>
            </a:solidFill>
            <a:ln w="12700">
              <a:solidFill>
                <a:srgbClr val="F7941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Text 13">
              <a:extLst>
                <a:ext uri="{FF2B5EF4-FFF2-40B4-BE49-F238E27FC236}">
                  <a16:creationId xmlns:a16="http://schemas.microsoft.com/office/drawing/2014/main" id="{C546C62D-54F6-6ED4-E5C2-3B9CB4CE35BC}"/>
                </a:ext>
              </a:extLst>
            </p:cNvPr>
            <p:cNvSpPr/>
            <p:nvPr/>
          </p:nvSpPr>
          <p:spPr>
            <a:xfrm>
              <a:off x="-1618488" y="2157986"/>
              <a:ext cx="1828800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800" b="1" kern="0" spc="150" dirty="0">
                  <a:solidFill>
                    <a:srgbClr val="F7941D"/>
                  </a:solidFill>
                  <a:latin typeface="Consolas" pitchFamily="34" charset="0"/>
                  <a:ea typeface="Consolas" pitchFamily="34" charset="-122"/>
                  <a:cs typeface="Consolas" pitchFamily="34" charset="-120"/>
                </a:rPr>
                <a:t>— FEATURE </a:t>
              </a:r>
              <a:r>
                <a:rPr lang="en-US" altLang="ko-KR" sz="800" b="1" kern="0" spc="150" dirty="0">
                  <a:solidFill>
                    <a:srgbClr val="F7941D"/>
                  </a:solidFill>
                  <a:latin typeface="Consolas" pitchFamily="34" charset="0"/>
                  <a:ea typeface="Consolas" pitchFamily="34" charset="-122"/>
                  <a:cs typeface="Consolas" pitchFamily="34" charset="-120"/>
                </a:rPr>
                <a:t>03</a:t>
              </a:r>
              <a:endParaRPr lang="en-US" sz="800" dirty="0"/>
            </a:p>
          </p:txBody>
        </p:sp>
        <p:sp>
          <p:nvSpPr>
            <p:cNvPr id="19" name="Text 14">
              <a:extLst>
                <a:ext uri="{FF2B5EF4-FFF2-40B4-BE49-F238E27FC236}">
                  <a16:creationId xmlns:a16="http://schemas.microsoft.com/office/drawing/2014/main" id="{75D1965E-6522-FF78-7154-D05FA71C6A6B}"/>
                </a:ext>
              </a:extLst>
            </p:cNvPr>
            <p:cNvSpPr/>
            <p:nvPr/>
          </p:nvSpPr>
          <p:spPr>
            <a:xfrm>
              <a:off x="-1618488" y="2359154"/>
              <a:ext cx="539496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altLang="ko-KR" b="1" kern="0" spc="-30" dirty="0">
                  <a:solidFill>
                    <a:srgbClr val="0F1B2D"/>
                  </a:solidFill>
                  <a:latin typeface="Arial Black" pitchFamily="34" charset="0"/>
                  <a:ea typeface="Arial Black" pitchFamily="34" charset="-122"/>
                  <a:cs typeface="Arial Black" pitchFamily="34" charset="-120"/>
                </a:rPr>
                <a:t>NVR · CMS Triggered Actions</a:t>
              </a:r>
              <a:endParaRPr lang="en-US" altLang="ko-KR" dirty="0"/>
            </a:p>
          </p:txBody>
        </p:sp>
        <p:sp>
          <p:nvSpPr>
            <p:cNvPr id="20" name="Text 15">
              <a:extLst>
                <a:ext uri="{FF2B5EF4-FFF2-40B4-BE49-F238E27FC236}">
                  <a16:creationId xmlns:a16="http://schemas.microsoft.com/office/drawing/2014/main" id="{7F6299D3-5F81-8DDA-7E5B-D4A342127620}"/>
                </a:ext>
              </a:extLst>
            </p:cNvPr>
            <p:cNvSpPr/>
            <p:nvPr/>
          </p:nvSpPr>
          <p:spPr>
            <a:xfrm>
              <a:off x="-1618488" y="2706626"/>
              <a:ext cx="5394960" cy="25603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altLang="ko-KR" sz="1000" dirty="0">
                  <a:solidFill>
                    <a:srgbClr val="4A567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Turn a recognition event into an </a:t>
              </a:r>
              <a:r>
                <a:rPr lang="en-US" altLang="ko-KR" sz="1000" b="1" dirty="0">
                  <a:solidFill>
                    <a:srgbClr val="0F1B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operational response</a:t>
              </a:r>
              <a:r>
                <a:rPr lang="en-US" altLang="ko-KR" sz="1000" dirty="0">
                  <a:solidFill>
                    <a:srgbClr val="4A567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— automatically.</a:t>
              </a:r>
              <a:endParaRPr lang="en-US" altLang="ko-KR" sz="1000" dirty="0"/>
            </a:p>
          </p:txBody>
        </p:sp>
      </p:grpSp>
      <p:sp>
        <p:nvSpPr>
          <p:cNvPr id="32" name="Shape 27">
            <a:extLst>
              <a:ext uri="{FF2B5EF4-FFF2-40B4-BE49-F238E27FC236}">
                <a16:creationId xmlns:a16="http://schemas.microsoft.com/office/drawing/2014/main" id="{FA595D30-CDD6-B273-14C6-1E74585306EA}"/>
              </a:ext>
            </a:extLst>
          </p:cNvPr>
          <p:cNvSpPr/>
          <p:nvPr/>
        </p:nvSpPr>
        <p:spPr>
          <a:xfrm>
            <a:off x="5902721" y="940677"/>
            <a:ext cx="274320" cy="274320"/>
          </a:xfrm>
          <a:prstGeom prst="rect">
            <a:avLst/>
          </a:prstGeom>
          <a:solidFill>
            <a:srgbClr val="FFFFFF"/>
          </a:solidFill>
          <a:ln w="15875">
            <a:solidFill>
              <a:srgbClr val="F7941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" name="Shape 36">
            <a:extLst>
              <a:ext uri="{FF2B5EF4-FFF2-40B4-BE49-F238E27FC236}">
                <a16:creationId xmlns:a16="http://schemas.microsoft.com/office/drawing/2014/main" id="{97353303-E166-C30F-FF0D-359D6338EECC}"/>
              </a:ext>
            </a:extLst>
          </p:cNvPr>
          <p:cNvSpPr/>
          <p:nvPr/>
        </p:nvSpPr>
        <p:spPr>
          <a:xfrm>
            <a:off x="6004219" y="1042175"/>
            <a:ext cx="71323" cy="71323"/>
          </a:xfrm>
          <a:prstGeom prst="ellipse">
            <a:avLst/>
          </a:prstGeom>
          <a:ln w="15875">
            <a:solidFill>
              <a:srgbClr val="F7941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2" name="Shape 37">
            <a:extLst>
              <a:ext uri="{FF2B5EF4-FFF2-40B4-BE49-F238E27FC236}">
                <a16:creationId xmlns:a16="http://schemas.microsoft.com/office/drawing/2014/main" id="{620E2F3A-0819-A3E0-1962-0C7585E4447F}"/>
              </a:ext>
            </a:extLst>
          </p:cNvPr>
          <p:cNvSpPr/>
          <p:nvPr/>
        </p:nvSpPr>
        <p:spPr>
          <a:xfrm>
            <a:off x="6039881" y="977253"/>
            <a:ext cx="0" cy="22220"/>
          </a:xfrm>
          <a:prstGeom prst="line">
            <a:avLst/>
          </a:prstGeom>
          <a:noFill/>
          <a:ln w="15875">
            <a:solidFill>
              <a:srgbClr val="F7941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3" name="Shape 38">
            <a:extLst>
              <a:ext uri="{FF2B5EF4-FFF2-40B4-BE49-F238E27FC236}">
                <a16:creationId xmlns:a16="http://schemas.microsoft.com/office/drawing/2014/main" id="{09C2391E-413C-826C-66A6-B74195C35CC3}"/>
              </a:ext>
            </a:extLst>
          </p:cNvPr>
          <p:cNvSpPr/>
          <p:nvPr/>
        </p:nvSpPr>
        <p:spPr>
          <a:xfrm>
            <a:off x="6039881" y="1156201"/>
            <a:ext cx="0" cy="22220"/>
          </a:xfrm>
          <a:prstGeom prst="line">
            <a:avLst/>
          </a:prstGeom>
          <a:noFill/>
          <a:ln w="15875">
            <a:solidFill>
              <a:srgbClr val="F7941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4" name="Shape 39">
            <a:extLst>
              <a:ext uri="{FF2B5EF4-FFF2-40B4-BE49-F238E27FC236}">
                <a16:creationId xmlns:a16="http://schemas.microsoft.com/office/drawing/2014/main" id="{67077715-9F59-8184-FD97-95F35ABC27F6}"/>
              </a:ext>
            </a:extLst>
          </p:cNvPr>
          <p:cNvSpPr/>
          <p:nvPr/>
        </p:nvSpPr>
        <p:spPr>
          <a:xfrm>
            <a:off x="5939297" y="1077837"/>
            <a:ext cx="22220" cy="0"/>
          </a:xfrm>
          <a:prstGeom prst="line">
            <a:avLst/>
          </a:prstGeom>
          <a:noFill/>
          <a:ln w="15875">
            <a:solidFill>
              <a:srgbClr val="F7941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5" name="Shape 40">
            <a:extLst>
              <a:ext uri="{FF2B5EF4-FFF2-40B4-BE49-F238E27FC236}">
                <a16:creationId xmlns:a16="http://schemas.microsoft.com/office/drawing/2014/main" id="{9DDB391D-81C3-0578-3813-B4293CA9744F}"/>
              </a:ext>
            </a:extLst>
          </p:cNvPr>
          <p:cNvSpPr/>
          <p:nvPr/>
        </p:nvSpPr>
        <p:spPr>
          <a:xfrm>
            <a:off x="6118245" y="1077837"/>
            <a:ext cx="22220" cy="0"/>
          </a:xfrm>
          <a:prstGeom prst="line">
            <a:avLst/>
          </a:prstGeom>
          <a:noFill/>
          <a:ln w="15875">
            <a:solidFill>
              <a:srgbClr val="F7941D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" name="Shape 0">
            <a:extLst>
              <a:ext uri="{FF2B5EF4-FFF2-40B4-BE49-F238E27FC236}">
                <a16:creationId xmlns:a16="http://schemas.microsoft.com/office/drawing/2014/main" id="{2CD2BC3B-9958-E823-1AAE-3C8CA5B688C7}"/>
              </a:ext>
            </a:extLst>
          </p:cNvPr>
          <p:cNvSpPr/>
          <p:nvPr/>
        </p:nvSpPr>
        <p:spPr>
          <a:xfrm>
            <a:off x="2376095" y="251813"/>
            <a:ext cx="0" cy="315115"/>
          </a:xfrm>
          <a:prstGeom prst="line">
            <a:avLst/>
          </a:prstGeom>
          <a:noFill/>
          <a:ln w="12700">
            <a:solidFill>
              <a:srgbClr val="E4EAF2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1" descr="/home/claude/brochure/images/milesight_logo_clean.png">
            <a:extLst>
              <a:ext uri="{FF2B5EF4-FFF2-40B4-BE49-F238E27FC236}">
                <a16:creationId xmlns:a16="http://schemas.microsoft.com/office/drawing/2014/main" id="{0F0473C5-0984-DD68-1C1E-BA26F41908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85831" y="251813"/>
            <a:ext cx="1217489" cy="31511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F21F2F5-48C2-1F6C-14FD-BE3375BF8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28" y="271702"/>
            <a:ext cx="1760220" cy="293321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DC780D99-142A-903B-1B5F-355F2DBC57F1}"/>
              </a:ext>
            </a:extLst>
          </p:cNvPr>
          <p:cNvGrpSpPr/>
          <p:nvPr/>
        </p:nvGrpSpPr>
        <p:grpSpPr>
          <a:xfrm>
            <a:off x="7601310" y="1296005"/>
            <a:ext cx="1995103" cy="938622"/>
            <a:chOff x="490728" y="2374900"/>
            <a:chExt cx="3175000" cy="1493720"/>
          </a:xfrm>
        </p:grpSpPr>
        <p:sp>
          <p:nvSpPr>
            <p:cNvPr id="5" name="모서리가 둥근 직사각형 4">
              <a:extLst>
                <a:ext uri="{FF2B5EF4-FFF2-40B4-BE49-F238E27FC236}">
                  <a16:creationId xmlns:a16="http://schemas.microsoft.com/office/drawing/2014/main" id="{6021F05A-5B5B-EE40-89DB-53CD4A1E55C7}"/>
                </a:ext>
              </a:extLst>
            </p:cNvPr>
            <p:cNvSpPr/>
            <p:nvPr/>
          </p:nvSpPr>
          <p:spPr>
            <a:xfrm>
              <a:off x="490728" y="2374900"/>
              <a:ext cx="3175000" cy="1493720"/>
            </a:xfrm>
            <a:prstGeom prst="roundRect">
              <a:avLst/>
            </a:prstGeom>
            <a:solidFill>
              <a:srgbClr val="0F1B2D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09F476-1D7E-2F4D-B30A-F4C8F3CDE52A}"/>
                </a:ext>
              </a:extLst>
            </p:cNvPr>
            <p:cNvSpPr txBox="1"/>
            <p:nvPr/>
          </p:nvSpPr>
          <p:spPr>
            <a:xfrm>
              <a:off x="681228" y="2462681"/>
              <a:ext cx="2794001" cy="177800"/>
            </a:xfrm>
            <a:prstGeom prst="rect">
              <a:avLst/>
            </a:prstGeom>
            <a:noFill/>
            <a:ln>
              <a:noFill/>
            </a:ln>
          </p:spPr>
          <p:txBody>
            <a:bodyPr vertOverflow="overflow" vert="horz" wrap="square" rtlCol="0" anchor="t">
              <a:noAutofit/>
            </a:bodyPr>
            <a:lstStyle/>
            <a:p>
              <a:pPr algn="l"/>
              <a:r>
                <a:rPr lang="en" altLang="ko-KR" sz="900" b="1" dirty="0">
                  <a:solidFill>
                    <a:srgbClr val="F7941D"/>
                  </a:solidFill>
                  <a:latin typeface="Consolas"/>
                  <a:cs typeface="Consolas"/>
                </a:rPr>
                <a:t>— RECOGNITION EVENT</a:t>
              </a:r>
              <a:endParaRPr lang="ko-KR" altLang="en-US" sz="900" b="1" dirty="0">
                <a:solidFill>
                  <a:srgbClr val="F7941D"/>
                </a:solidFill>
                <a:latin typeface="Consolas"/>
                <a:cs typeface="Consolas"/>
              </a:endParaRPr>
            </a:p>
          </p:txBody>
        </p:sp>
        <p:sp>
          <p:nvSpPr>
            <p:cNvPr id="8" name="모서리가 둥근 직사각형 7">
              <a:extLst>
                <a:ext uri="{FF2B5EF4-FFF2-40B4-BE49-F238E27FC236}">
                  <a16:creationId xmlns:a16="http://schemas.microsoft.com/office/drawing/2014/main" id="{420CDCE1-84CC-3F4E-902D-CBE65CD89E31}"/>
                </a:ext>
              </a:extLst>
            </p:cNvPr>
            <p:cNvSpPr/>
            <p:nvPr/>
          </p:nvSpPr>
          <p:spPr>
            <a:xfrm>
              <a:off x="935228" y="2882900"/>
              <a:ext cx="2286000" cy="76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7941D"/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wrap="none" rtlCol="0" anchor="ctr" anchorCtr="0">
              <a:noAutofit/>
            </a:bodyPr>
            <a:lstStyle/>
            <a:p>
              <a:pPr algn="l"/>
              <a:r>
                <a:rPr lang="en-US" altLang="ko-KR" sz="1600" b="1" dirty="0">
                  <a:solidFill>
                    <a:srgbClr val="0F1B2D"/>
                  </a:solidFill>
                  <a:latin typeface="Consolas"/>
                  <a:cs typeface="Consolas"/>
                </a:rPr>
                <a:t> 12</a:t>
              </a:r>
              <a:r>
                <a:rPr lang="ko-KR" altLang="en-US" sz="1600" b="1" dirty="0">
                  <a:solidFill>
                    <a:srgbClr val="0F1B2D"/>
                  </a:solidFill>
                  <a:latin typeface="Consolas"/>
                  <a:cs typeface="Consolas"/>
                </a:rPr>
                <a:t>가 </a:t>
              </a:r>
              <a:r>
                <a:rPr lang="en-US" altLang="ko-KR" sz="1600" b="1" dirty="0">
                  <a:solidFill>
                    <a:srgbClr val="0F1B2D"/>
                  </a:solidFill>
                  <a:latin typeface="Consolas"/>
                  <a:cs typeface="Consolas"/>
                </a:rPr>
                <a:t>3456</a:t>
              </a:r>
              <a:endParaRPr lang="ko-KR" altLang="en-US" sz="1600" b="1" dirty="0">
                <a:solidFill>
                  <a:srgbClr val="0F1B2D"/>
                </a:solidFill>
                <a:latin typeface="Consolas"/>
                <a:cs typeface="Consola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34592F3-EB12-2943-BDB9-858C0675E79C}"/>
              </a:ext>
            </a:extLst>
          </p:cNvPr>
          <p:cNvSpPr/>
          <p:nvPr/>
        </p:nvSpPr>
        <p:spPr>
          <a:xfrm>
            <a:off x="599201" y="5222985"/>
            <a:ext cx="2730500" cy="12065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E1E4E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3C428DB-E7B3-4B42-B69A-2C121C04ADB6}"/>
              </a:ext>
            </a:extLst>
          </p:cNvPr>
          <p:cNvSpPr/>
          <p:nvPr/>
        </p:nvSpPr>
        <p:spPr>
          <a:xfrm>
            <a:off x="599201" y="5222985"/>
            <a:ext cx="38100" cy="1206500"/>
          </a:xfrm>
          <a:prstGeom prst="rect">
            <a:avLst/>
          </a:prstGeom>
          <a:solidFill>
            <a:srgbClr val="F7941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9682DF-FD5E-2048-A9DB-F82EB265EB9D}"/>
              </a:ext>
            </a:extLst>
          </p:cNvPr>
          <p:cNvSpPr txBox="1"/>
          <p:nvPr/>
        </p:nvSpPr>
        <p:spPr>
          <a:xfrm>
            <a:off x="1412001" y="5451585"/>
            <a:ext cx="1790700" cy="2794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1300" b="1">
                <a:solidFill>
                  <a:srgbClr val="0F1B2D"/>
                </a:solidFill>
                <a:latin typeface="Arial Black"/>
                <a:cs typeface="Arial Black"/>
              </a:rPr>
              <a:t>IPWALL screen switch</a:t>
            </a:r>
            <a:endParaRPr lang="ko-KR" altLang="en-US" sz="1300" b="1">
              <a:solidFill>
                <a:srgbClr val="0F1B2D"/>
              </a:solidFill>
              <a:latin typeface="Arial Black"/>
              <a:cs typeface="Arial Black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9A50A9-9B9E-5244-AB53-7B96AF8AE779}"/>
              </a:ext>
            </a:extLst>
          </p:cNvPr>
          <p:cNvSpPr txBox="1"/>
          <p:nvPr/>
        </p:nvSpPr>
        <p:spPr>
          <a:xfrm>
            <a:off x="1412001" y="5832585"/>
            <a:ext cx="1790700" cy="4572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1000">
                <a:solidFill>
                  <a:srgbClr val="4A5670"/>
                </a:solidFill>
                <a:latin typeface="Calibri"/>
                <a:cs typeface="Calibri"/>
              </a:rPr>
              <a:t>Auto-route plate view to wall display</a:t>
            </a:r>
            <a:endParaRPr lang="ko-KR" altLang="en-US" sz="1000">
              <a:solidFill>
                <a:srgbClr val="4A5670"/>
              </a:solidFill>
              <a:latin typeface="Calibri"/>
              <a:cs typeface="Calibri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27276CF-4C6D-C044-B67F-4BC368C06E02}"/>
              </a:ext>
            </a:extLst>
          </p:cNvPr>
          <p:cNvSpPr/>
          <p:nvPr/>
        </p:nvSpPr>
        <p:spPr>
          <a:xfrm>
            <a:off x="599201" y="3901530"/>
            <a:ext cx="2730500" cy="12065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E1E4E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2311C95-893D-F843-B361-516F85B05911}"/>
              </a:ext>
            </a:extLst>
          </p:cNvPr>
          <p:cNvSpPr/>
          <p:nvPr/>
        </p:nvSpPr>
        <p:spPr>
          <a:xfrm>
            <a:off x="599201" y="3901530"/>
            <a:ext cx="38100" cy="1206500"/>
          </a:xfrm>
          <a:prstGeom prst="rect">
            <a:avLst/>
          </a:prstGeom>
          <a:solidFill>
            <a:srgbClr val="F7941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285704-79F3-C44E-A29E-82707240031D}"/>
              </a:ext>
            </a:extLst>
          </p:cNvPr>
          <p:cNvSpPr txBox="1"/>
          <p:nvPr/>
        </p:nvSpPr>
        <p:spPr>
          <a:xfrm>
            <a:off x="1412001" y="4130130"/>
            <a:ext cx="1790700" cy="2794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1300" b="1">
                <a:solidFill>
                  <a:srgbClr val="0F1B2D"/>
                </a:solidFill>
                <a:latin typeface="Arial Black"/>
                <a:cs typeface="Arial Black"/>
              </a:rPr>
              <a:t>Pop-up alert on operator</a:t>
            </a:r>
            <a:endParaRPr lang="ko-KR" altLang="en-US" sz="1300" b="1">
              <a:solidFill>
                <a:srgbClr val="0F1B2D"/>
              </a:solidFill>
              <a:latin typeface="Arial Black"/>
              <a:cs typeface="Arial Black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1A21B0-6387-CB4E-AC09-F9B66283C746}"/>
              </a:ext>
            </a:extLst>
          </p:cNvPr>
          <p:cNvSpPr txBox="1"/>
          <p:nvPr/>
        </p:nvSpPr>
        <p:spPr>
          <a:xfrm>
            <a:off x="1412001" y="4511130"/>
            <a:ext cx="1790700" cy="4572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1000">
                <a:solidFill>
                  <a:srgbClr val="4A5670"/>
                </a:solidFill>
                <a:latin typeface="Calibri"/>
                <a:cs typeface="Calibri"/>
              </a:rPr>
              <a:t>Instant on-screen notification</a:t>
            </a:r>
            <a:endParaRPr lang="ko-KR" altLang="en-US" sz="1000">
              <a:solidFill>
                <a:srgbClr val="4A5670"/>
              </a:solidFill>
              <a:latin typeface="Calibri"/>
              <a:cs typeface="Calibri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625F67B-696E-F24E-B7FC-56BD7F37C8C0}"/>
              </a:ext>
            </a:extLst>
          </p:cNvPr>
          <p:cNvSpPr/>
          <p:nvPr/>
        </p:nvSpPr>
        <p:spPr>
          <a:xfrm>
            <a:off x="7239000" y="5222985"/>
            <a:ext cx="2730500" cy="12065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E1E4E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49143817-ABA7-F949-97E8-6616DA76F9C1}"/>
              </a:ext>
            </a:extLst>
          </p:cNvPr>
          <p:cNvSpPr/>
          <p:nvPr/>
        </p:nvSpPr>
        <p:spPr>
          <a:xfrm>
            <a:off x="7239000" y="5222985"/>
            <a:ext cx="38100" cy="1206500"/>
          </a:xfrm>
          <a:prstGeom prst="rect">
            <a:avLst/>
          </a:prstGeom>
          <a:solidFill>
            <a:srgbClr val="F7941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2F07513-0CB6-774E-A81E-0C37B5EB968B}"/>
              </a:ext>
            </a:extLst>
          </p:cNvPr>
          <p:cNvSpPr txBox="1"/>
          <p:nvPr/>
        </p:nvSpPr>
        <p:spPr>
          <a:xfrm>
            <a:off x="8051800" y="5451585"/>
            <a:ext cx="1790700" cy="2794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1300" b="1">
                <a:solidFill>
                  <a:srgbClr val="0F1B2D"/>
                </a:solidFill>
                <a:latin typeface="Arial Black"/>
                <a:cs typeface="Arial Black"/>
              </a:rPr>
              <a:t>Alarm-out · gate control</a:t>
            </a:r>
            <a:endParaRPr lang="ko-KR" altLang="en-US" sz="1300" b="1">
              <a:solidFill>
                <a:srgbClr val="0F1B2D"/>
              </a:solidFill>
              <a:latin typeface="Arial Black"/>
              <a:cs typeface="Arial Black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AE46A9-F576-7E4C-BE08-BC439B70389E}"/>
              </a:ext>
            </a:extLst>
          </p:cNvPr>
          <p:cNvSpPr txBox="1"/>
          <p:nvPr/>
        </p:nvSpPr>
        <p:spPr>
          <a:xfrm>
            <a:off x="8051800" y="5832585"/>
            <a:ext cx="1790700" cy="4572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1000">
                <a:solidFill>
                  <a:srgbClr val="4A5670"/>
                </a:solidFill>
                <a:latin typeface="Calibri"/>
                <a:cs typeface="Calibri"/>
              </a:rPr>
              <a:t>Open barrier or relay output</a:t>
            </a:r>
            <a:endParaRPr lang="ko-KR" altLang="en-US" sz="1000">
              <a:solidFill>
                <a:srgbClr val="4A5670"/>
              </a:solidFill>
              <a:latin typeface="Calibri"/>
              <a:cs typeface="Calibri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7498C7F-C437-C543-BA9A-1ADD0DF1EA25}"/>
              </a:ext>
            </a:extLst>
          </p:cNvPr>
          <p:cNvSpPr/>
          <p:nvPr/>
        </p:nvSpPr>
        <p:spPr>
          <a:xfrm>
            <a:off x="4033744" y="3902185"/>
            <a:ext cx="2730500" cy="1955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E1E4E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7036D6B6-F3F5-3344-868F-C7FA6CAD2789}"/>
              </a:ext>
            </a:extLst>
          </p:cNvPr>
          <p:cNvSpPr/>
          <p:nvPr/>
        </p:nvSpPr>
        <p:spPr>
          <a:xfrm>
            <a:off x="4033744" y="3902185"/>
            <a:ext cx="38100" cy="1955800"/>
          </a:xfrm>
          <a:prstGeom prst="rect">
            <a:avLst/>
          </a:prstGeom>
          <a:solidFill>
            <a:srgbClr val="F7941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511FCC8-E318-184E-9476-13BC508402AE}"/>
              </a:ext>
            </a:extLst>
          </p:cNvPr>
          <p:cNvSpPr txBox="1"/>
          <p:nvPr/>
        </p:nvSpPr>
        <p:spPr>
          <a:xfrm>
            <a:off x="4846544" y="4538679"/>
            <a:ext cx="1790700" cy="2794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1300" b="1">
                <a:solidFill>
                  <a:srgbClr val="0F1B2D"/>
                </a:solidFill>
                <a:latin typeface="Arial Black"/>
                <a:cs typeface="Arial Black"/>
              </a:rPr>
              <a:t>Event-tagged recording</a:t>
            </a:r>
            <a:endParaRPr lang="ko-KR" altLang="en-US" sz="1300" b="1">
              <a:solidFill>
                <a:srgbClr val="0F1B2D"/>
              </a:solidFill>
              <a:latin typeface="Arial Black"/>
              <a:cs typeface="Arial Black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0A9BA4-F889-9E4A-AE86-FE604F39A6B8}"/>
              </a:ext>
            </a:extLst>
          </p:cNvPr>
          <p:cNvSpPr txBox="1"/>
          <p:nvPr/>
        </p:nvSpPr>
        <p:spPr>
          <a:xfrm>
            <a:off x="4846544" y="4919679"/>
            <a:ext cx="1790700" cy="4572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1000" dirty="0">
                <a:solidFill>
                  <a:srgbClr val="4A5670"/>
                </a:solidFill>
                <a:latin typeface="Calibri"/>
                <a:cs typeface="Calibri"/>
              </a:rPr>
              <a:t>Bookmark clip with plate metadata</a:t>
            </a:r>
            <a:endParaRPr lang="ko-KR" altLang="en-US" sz="1000" dirty="0">
              <a:solidFill>
                <a:srgbClr val="4A5670"/>
              </a:solidFill>
              <a:latin typeface="Calibri"/>
              <a:cs typeface="Calibri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81FDD8D3-37A1-0D4A-8CC9-A874433D3D9C}"/>
              </a:ext>
            </a:extLst>
          </p:cNvPr>
          <p:cNvSpPr/>
          <p:nvPr/>
        </p:nvSpPr>
        <p:spPr>
          <a:xfrm>
            <a:off x="7241002" y="3902185"/>
            <a:ext cx="2730500" cy="12065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E1E4E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6F3923BA-5D90-484B-841F-83DDD0DB094F}"/>
              </a:ext>
            </a:extLst>
          </p:cNvPr>
          <p:cNvSpPr/>
          <p:nvPr/>
        </p:nvSpPr>
        <p:spPr>
          <a:xfrm>
            <a:off x="7241002" y="3902185"/>
            <a:ext cx="38100" cy="1206500"/>
          </a:xfrm>
          <a:prstGeom prst="rect">
            <a:avLst/>
          </a:prstGeom>
          <a:solidFill>
            <a:srgbClr val="F7941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ko-KR" alt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5D5881-8CE9-0D4B-B448-429669EEC193}"/>
              </a:ext>
            </a:extLst>
          </p:cNvPr>
          <p:cNvSpPr txBox="1"/>
          <p:nvPr/>
        </p:nvSpPr>
        <p:spPr>
          <a:xfrm>
            <a:off x="8053802" y="4130785"/>
            <a:ext cx="1790700" cy="2794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1300" b="1" dirty="0">
                <a:solidFill>
                  <a:srgbClr val="0F1B2D"/>
                </a:solidFill>
                <a:latin typeface="Arial Black"/>
                <a:cs typeface="Arial Black"/>
              </a:rPr>
              <a:t>CMS multi-site broadcast</a:t>
            </a:r>
            <a:endParaRPr lang="ko-KR" altLang="en-US" sz="1300" b="1" dirty="0">
              <a:solidFill>
                <a:srgbClr val="0F1B2D"/>
              </a:solidFill>
              <a:latin typeface="Arial Black"/>
              <a:cs typeface="Arial Black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6EB22D-8AA6-B84C-8E2C-22B6B4BF624A}"/>
              </a:ext>
            </a:extLst>
          </p:cNvPr>
          <p:cNvSpPr txBox="1"/>
          <p:nvPr/>
        </p:nvSpPr>
        <p:spPr>
          <a:xfrm>
            <a:off x="8053802" y="4511785"/>
            <a:ext cx="1790700" cy="4572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" altLang="ko-KR" sz="1000">
                <a:solidFill>
                  <a:srgbClr val="4A5670"/>
                </a:solidFill>
                <a:latin typeface="Calibri"/>
                <a:cs typeface="Calibri"/>
              </a:rPr>
              <a:t>Push alert across all sites</a:t>
            </a:r>
            <a:endParaRPr lang="ko-KR" altLang="en-US" sz="1000">
              <a:solidFill>
                <a:srgbClr val="4A5670"/>
              </a:solidFill>
              <a:latin typeface="Calibri"/>
              <a:cs typeface="Calibri"/>
            </a:endParaRPr>
          </a:p>
        </p:txBody>
      </p:sp>
      <p:pic>
        <p:nvPicPr>
          <p:cNvPr id="59" name="Graphic 59" descr="IPWALL monitor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001" y="5603985"/>
            <a:ext cx="457200" cy="457200"/>
          </a:xfrm>
          <a:prstGeom prst="rect">
            <a:avLst/>
          </a:prstGeom>
        </p:spPr>
      </p:pic>
      <p:pic>
        <p:nvPicPr>
          <p:cNvPr id="60" name="Graphic 60" descr="Pop-up alert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001" y="4282530"/>
            <a:ext cx="457200" cy="457200"/>
          </a:xfrm>
          <a:prstGeom prst="rect">
            <a:avLst/>
          </a:prstGeom>
        </p:spPr>
      </p:pic>
      <p:pic>
        <p:nvPicPr>
          <p:cNvPr id="62" name="Graphic 62" descr="Gate control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16800" y="5603985"/>
            <a:ext cx="457200" cy="457200"/>
          </a:xfrm>
          <a:prstGeom prst="rect">
            <a:avLst/>
          </a:prstGeom>
        </p:spPr>
      </p:pic>
      <p:pic>
        <p:nvPicPr>
          <p:cNvPr id="63" name="Graphic 63" descr="Event recordi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1544" y="4652979"/>
            <a:ext cx="457200" cy="457200"/>
          </a:xfrm>
          <a:prstGeom prst="rect">
            <a:avLst/>
          </a:prstGeom>
        </p:spPr>
      </p:pic>
      <p:pic>
        <p:nvPicPr>
          <p:cNvPr id="64" name="Graphic 64" descr="CMS broadcast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18802" y="4283185"/>
            <a:ext cx="457200" cy="457200"/>
          </a:xfrm>
          <a:prstGeom prst="rect">
            <a:avLst/>
          </a:prstGeom>
        </p:spPr>
      </p:pic>
      <p:cxnSp>
        <p:nvCxnSpPr>
          <p:cNvPr id="35" name="꺾인 연결선[E] 34">
            <a:extLst>
              <a:ext uri="{FF2B5EF4-FFF2-40B4-BE49-F238E27FC236}">
                <a16:creationId xmlns:a16="http://schemas.microsoft.com/office/drawing/2014/main" id="{D4BC243F-1CB5-9840-3EFF-E81D2903F716}"/>
              </a:ext>
            </a:extLst>
          </p:cNvPr>
          <p:cNvCxnSpPr>
            <a:cxnSpLocks/>
            <a:stCxn id="5" idx="2"/>
            <a:endCxn id="30" idx="0"/>
          </p:cNvCxnSpPr>
          <p:nvPr/>
        </p:nvCxnSpPr>
        <p:spPr>
          <a:xfrm rot="5400000">
            <a:off x="4784652" y="-573173"/>
            <a:ext cx="1006411" cy="662201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[E] 36">
            <a:extLst>
              <a:ext uri="{FF2B5EF4-FFF2-40B4-BE49-F238E27FC236}">
                <a16:creationId xmlns:a16="http://schemas.microsoft.com/office/drawing/2014/main" id="{80E8616A-AD04-D31C-E001-D55810F7AA63}"/>
              </a:ext>
            </a:extLst>
          </p:cNvPr>
          <p:cNvCxnSpPr>
            <a:cxnSpLocks/>
            <a:stCxn id="5" idx="2"/>
            <a:endCxn id="33" idx="0"/>
          </p:cNvCxnSpPr>
          <p:nvPr/>
        </p:nvCxnSpPr>
        <p:spPr>
          <a:xfrm rot="16200000" flipH="1">
            <a:off x="8099352" y="2734137"/>
            <a:ext cx="1006411" cy="739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꺾인 연결선[E] 39">
            <a:extLst>
              <a:ext uri="{FF2B5EF4-FFF2-40B4-BE49-F238E27FC236}">
                <a16:creationId xmlns:a16="http://schemas.microsoft.com/office/drawing/2014/main" id="{7DBBC668-9499-38CC-A06E-12170B5288A7}"/>
              </a:ext>
            </a:extLst>
          </p:cNvPr>
          <p:cNvCxnSpPr>
            <a:cxnSpLocks/>
            <a:stCxn id="5" idx="2"/>
            <a:endCxn id="31" idx="0"/>
          </p:cNvCxnSpPr>
          <p:nvPr/>
        </p:nvCxnSpPr>
        <p:spPr>
          <a:xfrm rot="5400000">
            <a:off x="6465534" y="1107709"/>
            <a:ext cx="1006411" cy="326024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E9EB3E1-7CB1-7FA6-72DB-E112F6CAB100}"/>
              </a:ext>
            </a:extLst>
          </p:cNvPr>
          <p:cNvSpPr txBox="1"/>
          <p:nvPr/>
        </p:nvSpPr>
        <p:spPr>
          <a:xfrm>
            <a:off x="7355225" y="3399629"/>
            <a:ext cx="248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kern="0" spc="-30" dirty="0">
                <a:solidFill>
                  <a:srgbClr val="0F1B2D"/>
                </a:solidFill>
                <a:latin typeface="Arial Black" pitchFamily="34" charset="0"/>
                <a:cs typeface="Arial Black" pitchFamily="34" charset="-120"/>
              </a:rPr>
              <a:t>On site</a:t>
            </a:r>
            <a:endParaRPr lang="en-US" altLang="ko-KR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29F1977-7DDC-89F4-E83F-AACDD65FBD67}"/>
              </a:ext>
            </a:extLst>
          </p:cNvPr>
          <p:cNvSpPr txBox="1"/>
          <p:nvPr/>
        </p:nvSpPr>
        <p:spPr>
          <a:xfrm>
            <a:off x="4127931" y="3399629"/>
            <a:ext cx="248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kern="0" spc="-30" dirty="0">
                <a:solidFill>
                  <a:srgbClr val="0F1B2D"/>
                </a:solidFill>
                <a:latin typeface="Arial Black" pitchFamily="34" charset="0"/>
                <a:cs typeface="Arial Black" pitchFamily="34" charset="-120"/>
              </a:rPr>
              <a:t>NVR/VMS</a:t>
            </a:r>
            <a:endParaRPr lang="en-US" altLang="ko-KR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14CF0AF-6E53-11ED-E7C4-9533A76569F0}"/>
              </a:ext>
            </a:extLst>
          </p:cNvPr>
          <p:cNvSpPr txBox="1"/>
          <p:nvPr/>
        </p:nvSpPr>
        <p:spPr>
          <a:xfrm>
            <a:off x="739272" y="3399629"/>
            <a:ext cx="248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kern="0" spc="-30" dirty="0">
                <a:solidFill>
                  <a:srgbClr val="0F1B2D"/>
                </a:solidFill>
                <a:latin typeface="Arial Black" pitchFamily="34" charset="0"/>
                <a:cs typeface="Arial Black" pitchFamily="34" charset="-120"/>
              </a:rPr>
              <a:t>Control Room</a:t>
            </a:r>
            <a:endParaRPr lang="en-US" altLang="ko-KR" dirty="0"/>
          </a:p>
        </p:txBody>
      </p:sp>
      <p:pic>
        <p:nvPicPr>
          <p:cNvPr id="73" name="Image 1" descr="/home/claude/brochure/images/milesight_logo_clean.png">
            <a:extLst>
              <a:ext uri="{FF2B5EF4-FFF2-40B4-BE49-F238E27FC236}">
                <a16:creationId xmlns:a16="http://schemas.microsoft.com/office/drawing/2014/main" id="{97426C25-46E1-9D7D-CBDC-DD20CF95C4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71593" y="872366"/>
            <a:ext cx="1217489" cy="315115"/>
          </a:xfrm>
          <a:prstGeom prst="rect">
            <a:avLst/>
          </a:prstGeom>
        </p:spPr>
      </p:pic>
      <p:grpSp>
        <p:nvGrpSpPr>
          <p:cNvPr id="74" name="그룹 73">
            <a:extLst>
              <a:ext uri="{FF2B5EF4-FFF2-40B4-BE49-F238E27FC236}">
                <a16:creationId xmlns:a16="http://schemas.microsoft.com/office/drawing/2014/main" id="{D5DEE005-531B-F58D-3420-046FCB8EECE6}"/>
              </a:ext>
            </a:extLst>
          </p:cNvPr>
          <p:cNvGrpSpPr/>
          <p:nvPr/>
        </p:nvGrpSpPr>
        <p:grpSpPr>
          <a:xfrm>
            <a:off x="8901853" y="1137612"/>
            <a:ext cx="415245" cy="207623"/>
            <a:chOff x="6368796" y="4354842"/>
            <a:chExt cx="658368" cy="329184"/>
          </a:xfrm>
        </p:grpSpPr>
        <p:sp>
          <p:nvSpPr>
            <p:cNvPr id="75" name="Shape 38">
              <a:extLst>
                <a:ext uri="{FF2B5EF4-FFF2-40B4-BE49-F238E27FC236}">
                  <a16:creationId xmlns:a16="http://schemas.microsoft.com/office/drawing/2014/main" id="{3E5814F7-14B2-8BF4-48F4-966126AE14AB}"/>
                </a:ext>
              </a:extLst>
            </p:cNvPr>
            <p:cNvSpPr/>
            <p:nvPr/>
          </p:nvSpPr>
          <p:spPr>
            <a:xfrm>
              <a:off x="6368796" y="4354842"/>
              <a:ext cx="658368" cy="3291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7941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" name="Shape 39">
              <a:extLst>
                <a:ext uri="{FF2B5EF4-FFF2-40B4-BE49-F238E27FC236}">
                  <a16:creationId xmlns:a16="http://schemas.microsoft.com/office/drawing/2014/main" id="{2C9CB54E-1F1B-3BBC-1426-80F92FAD57DA}"/>
                </a:ext>
              </a:extLst>
            </p:cNvPr>
            <p:cNvSpPr/>
            <p:nvPr/>
          </p:nvSpPr>
          <p:spPr>
            <a:xfrm>
              <a:off x="6551676" y="4409706"/>
              <a:ext cx="219456" cy="21945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7941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7" name="Shape 40">
              <a:extLst>
                <a:ext uri="{FF2B5EF4-FFF2-40B4-BE49-F238E27FC236}">
                  <a16:creationId xmlns:a16="http://schemas.microsoft.com/office/drawing/2014/main" id="{86E5025C-B787-F7F2-04E0-28095AACA66F}"/>
                </a:ext>
              </a:extLst>
            </p:cNvPr>
            <p:cNvSpPr/>
            <p:nvPr/>
          </p:nvSpPr>
          <p:spPr>
            <a:xfrm>
              <a:off x="6633972" y="4492002"/>
              <a:ext cx="54864" cy="54864"/>
            </a:xfrm>
            <a:prstGeom prst="ellipse">
              <a:avLst/>
            </a:prstGeom>
            <a:solidFill>
              <a:srgbClr val="F7941D"/>
            </a:solidFill>
            <a:ln w="12700">
              <a:solidFill>
                <a:srgbClr val="F7941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" name="Shape 41">
              <a:extLst>
                <a:ext uri="{FF2B5EF4-FFF2-40B4-BE49-F238E27FC236}">
                  <a16:creationId xmlns:a16="http://schemas.microsoft.com/office/drawing/2014/main" id="{BB52936C-6BC1-4565-2A3C-FADD5C9FD960}"/>
                </a:ext>
              </a:extLst>
            </p:cNvPr>
            <p:cNvSpPr/>
            <p:nvPr/>
          </p:nvSpPr>
          <p:spPr>
            <a:xfrm>
              <a:off x="6807708" y="4446282"/>
              <a:ext cx="164592" cy="146304"/>
            </a:xfrm>
            <a:prstGeom prst="rect">
              <a:avLst/>
            </a:prstGeom>
            <a:solidFill>
              <a:srgbClr val="F7941D"/>
            </a:solidFill>
            <a:ln w="12700">
              <a:solidFill>
                <a:srgbClr val="F7941D"/>
              </a:solidFill>
              <a:prstDash val="solid"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4244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9961A65-4193-7748-82AD-F5E4418CD7B9}">
  <we:reference id="wa200010001" version="1.0.0.1" store="en-US" storeType="OMEX"/>
  <we:alternateReferences>
    <we:reference id="wa200010001" version="1.0.0.1" store="en-US" storeType="OMEX"/>
  </we:alternateReferences>
  <we:properties>
    <we:property name="claude.fileId" value="&quot;2cc4f1f1-2fbb-402e-9d02-ecc04d1bc24a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406</Words>
  <Application>Microsoft Macintosh PowerPoint</Application>
  <PresentationFormat>사용자 지정</PresentationFormat>
  <Paragraphs>98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0" baseType="lpstr">
      <vt:lpstr>var(--font-mono)</vt:lpstr>
      <vt:lpstr>Arial</vt:lpstr>
      <vt:lpstr>Arial Black</vt:lpstr>
      <vt:lpstr>Calibri</vt:lpstr>
      <vt:lpstr>Consolas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EMSTONE × Milesight — Global LPR Solution</dc:title>
  <dc:subject>PptxGenJS Presentation</dc:subject>
  <dc:creator>EMSTONE Co., Ltd.</dc:creator>
  <cp:lastModifiedBy>주호 정</cp:lastModifiedBy>
  <cp:revision>25</cp:revision>
  <dcterms:created xsi:type="dcterms:W3CDTF">2026-05-14T07:10:05Z</dcterms:created>
  <dcterms:modified xsi:type="dcterms:W3CDTF">2026-05-20T07:01:17Z</dcterms:modified>
</cp:coreProperties>
</file>